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87" r:id="rId5"/>
    <p:sldId id="260" r:id="rId6"/>
    <p:sldId id="261" r:id="rId7"/>
    <p:sldId id="336" r:id="rId8"/>
    <p:sldId id="317" r:id="rId9"/>
    <p:sldId id="320" r:id="rId10"/>
    <p:sldId id="319" r:id="rId11"/>
    <p:sldId id="321" r:id="rId12"/>
    <p:sldId id="271" r:id="rId13"/>
    <p:sldId id="338" r:id="rId14"/>
    <p:sldId id="346" r:id="rId15"/>
    <p:sldId id="347" r:id="rId16"/>
    <p:sldId id="348" r:id="rId17"/>
    <p:sldId id="293" r:id="rId18"/>
    <p:sldId id="345" r:id="rId19"/>
    <p:sldId id="326" r:id="rId20"/>
    <p:sldId id="324" r:id="rId21"/>
    <p:sldId id="325" r:id="rId22"/>
    <p:sldId id="343" r:id="rId23"/>
    <p:sldId id="291" r:id="rId24"/>
    <p:sldId id="277" r:id="rId25"/>
    <p:sldId id="278" r:id="rId26"/>
    <p:sldId id="349" r:id="rId27"/>
  </p:sldIdLst>
  <p:sldSz cx="7556500" cy="7562850"/>
  <p:notesSz cx="7556500" cy="75628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F8E"/>
    <a:srgbClr val="B7DEDD"/>
    <a:srgbClr val="32EAEE"/>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6395" autoAdjust="0"/>
  </p:normalViewPr>
  <p:slideViewPr>
    <p:cSldViewPr>
      <p:cViewPr varScale="1">
        <p:scale>
          <a:sx n="68" d="100"/>
          <a:sy n="68" d="100"/>
        </p:scale>
        <p:origin x="1600" y="4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P\OneDrive%20-%20Metabiota\1-METABIOTA%20M&amp;E%20Office_18_01_2021\FY24\REPORTS\ANNUAL%20FY24\FINAL\20241114_FY24_SiteLevelResul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P\OneDrive%20-%20Metabiota\1-METABIOTA%20M&amp;E%20Office_18_01_2021\FY24\REPORTS\ANNUAL%20FY24\FINAL\20241114_FY24_SiteLevelResul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'Annual report'!$A$310</c:f>
              <c:strCache>
                <c:ptCount val="1"/>
                <c:pt idx="0">
                  <c:v>TESTED</c:v>
                </c:pt>
              </c:strCache>
            </c:strRef>
          </c:tx>
          <c:spPr>
            <a:solidFill>
              <a:schemeClr val="accent1"/>
            </a:solidFill>
            <a:ln>
              <a:noFill/>
            </a:ln>
            <a:effectLst/>
          </c:spPr>
          <c:invertIfNegative val="0"/>
          <c:dLbls>
            <c:dLbl>
              <c:idx val="1"/>
              <c:layout>
                <c:manualLayout>
                  <c:x val="0"/>
                  <c:y val="-2.1947873799725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74-4532-AFFA-0959465FBD72}"/>
                </c:ext>
              </c:extLst>
            </c:dLbl>
            <c:dLbl>
              <c:idx val="3"/>
              <c:layout>
                <c:manualLayout>
                  <c:x val="-1.036269430051813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74-4532-AFFA-0959465FBD7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report'!$G$309:$J$309</c:f>
              <c:strCache>
                <c:ptCount val="4"/>
                <c:pt idx="0">
                  <c:v>2024Q1</c:v>
                </c:pt>
                <c:pt idx="1">
                  <c:v>2024Q2</c:v>
                </c:pt>
                <c:pt idx="2">
                  <c:v>2024Q3</c:v>
                </c:pt>
                <c:pt idx="3">
                  <c:v>2024Q4</c:v>
                </c:pt>
              </c:strCache>
              <c:extLst/>
            </c:strRef>
          </c:cat>
          <c:val>
            <c:numRef>
              <c:f>'Annual report'!$G$310:$J$310</c:f>
              <c:numCache>
                <c:formatCode>General</c:formatCode>
                <c:ptCount val="4"/>
                <c:pt idx="0">
                  <c:v>7625</c:v>
                </c:pt>
                <c:pt idx="1">
                  <c:v>6592</c:v>
                </c:pt>
                <c:pt idx="2">
                  <c:v>5560</c:v>
                </c:pt>
                <c:pt idx="3">
                  <c:v>6765</c:v>
                </c:pt>
              </c:numCache>
              <c:extLst/>
            </c:numRef>
          </c:val>
          <c:extLst>
            <c:ext xmlns:c16="http://schemas.microsoft.com/office/drawing/2014/chart" uri="{C3380CC4-5D6E-409C-BE32-E72D297353CC}">
              <c16:uniqueId val="{00000002-FA74-4532-AFFA-0959465FBD72}"/>
            </c:ext>
          </c:extLst>
        </c:ser>
        <c:ser>
          <c:idx val="1"/>
          <c:order val="1"/>
          <c:tx>
            <c:strRef>
              <c:f>'Annual report'!$A$311</c:f>
              <c:strCache>
                <c:ptCount val="1"/>
                <c:pt idx="0">
                  <c:v>POSITIVES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report'!$G$309:$J$309</c:f>
              <c:strCache>
                <c:ptCount val="4"/>
                <c:pt idx="0">
                  <c:v>2024Q1</c:v>
                </c:pt>
                <c:pt idx="1">
                  <c:v>2024Q2</c:v>
                </c:pt>
                <c:pt idx="2">
                  <c:v>2024Q3</c:v>
                </c:pt>
                <c:pt idx="3">
                  <c:v>2024Q4</c:v>
                </c:pt>
              </c:strCache>
              <c:extLst/>
            </c:strRef>
          </c:cat>
          <c:val>
            <c:numRef>
              <c:f>'Annual report'!$G$311:$J$311</c:f>
              <c:numCache>
                <c:formatCode>General</c:formatCode>
                <c:ptCount val="4"/>
                <c:pt idx="0">
                  <c:v>239</c:v>
                </c:pt>
                <c:pt idx="1">
                  <c:v>168</c:v>
                </c:pt>
                <c:pt idx="2">
                  <c:v>198</c:v>
                </c:pt>
                <c:pt idx="3">
                  <c:v>197</c:v>
                </c:pt>
              </c:numCache>
              <c:extLst/>
            </c:numRef>
          </c:val>
          <c:extLst>
            <c:ext xmlns:c16="http://schemas.microsoft.com/office/drawing/2014/chart" uri="{C3380CC4-5D6E-409C-BE32-E72D297353CC}">
              <c16:uniqueId val="{00000003-FA74-4532-AFFA-0959465FBD72}"/>
            </c:ext>
          </c:extLst>
        </c:ser>
        <c:dLbls>
          <c:showLegendKey val="0"/>
          <c:showVal val="1"/>
          <c:showCatName val="0"/>
          <c:showSerName val="0"/>
          <c:showPercent val="0"/>
          <c:showBubbleSize val="0"/>
        </c:dLbls>
        <c:gapWidth val="219"/>
        <c:axId val="257380304"/>
        <c:axId val="257368784"/>
      </c:barChart>
      <c:lineChart>
        <c:grouping val="standard"/>
        <c:varyColors val="0"/>
        <c:ser>
          <c:idx val="2"/>
          <c:order val="2"/>
          <c:tx>
            <c:strRef>
              <c:f>'Annual report'!$A$312</c:f>
              <c:strCache>
                <c:ptCount val="1"/>
                <c:pt idx="0">
                  <c:v>% YIELD</c:v>
                </c:pt>
              </c:strCache>
            </c:strRef>
          </c:tx>
          <c:spPr>
            <a:ln w="28575" cap="rnd">
              <a:solidFill>
                <a:srgbClr val="FF0000"/>
              </a:solidFill>
              <a:round/>
            </a:ln>
            <a:effectLst/>
          </c:spPr>
          <c:marker>
            <c:symbol val="circle"/>
            <c:size val="7"/>
            <c:spPr>
              <a:solidFill>
                <a:srgbClr val="FF0000"/>
              </a:solidFill>
              <a:ln w="9525">
                <a:noFill/>
              </a:ln>
              <a:effectLst/>
            </c:spPr>
          </c:marker>
          <c:dLbls>
            <c:dLbl>
              <c:idx val="0"/>
              <c:layout>
                <c:manualLayout>
                  <c:x val="-3.2962071450913198E-2"/>
                  <c:y val="-5.757212447209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74-4532-AFFA-0959465FBD72}"/>
                </c:ext>
              </c:extLst>
            </c:dLbl>
            <c:dLbl>
              <c:idx val="3"/>
              <c:layout>
                <c:manualLayout>
                  <c:x val="-3.6416302884419369E-2"/>
                  <c:y val="-4.65981875722324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74-4532-AFFA-0959465FBD7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report'!$G$309:$J$309</c:f>
              <c:strCache>
                <c:ptCount val="4"/>
                <c:pt idx="0">
                  <c:v>2024Q1</c:v>
                </c:pt>
                <c:pt idx="1">
                  <c:v>2024Q2</c:v>
                </c:pt>
                <c:pt idx="2">
                  <c:v>2024Q3</c:v>
                </c:pt>
                <c:pt idx="3">
                  <c:v>2024Q4</c:v>
                </c:pt>
              </c:strCache>
              <c:extLst/>
            </c:strRef>
          </c:cat>
          <c:val>
            <c:numRef>
              <c:f>'Annual report'!$G$312:$J$312</c:f>
              <c:numCache>
                <c:formatCode>0.0%</c:formatCode>
                <c:ptCount val="4"/>
                <c:pt idx="0">
                  <c:v>3.134426229508197E-2</c:v>
                </c:pt>
                <c:pt idx="1">
                  <c:v>2.5485436893203883E-2</c:v>
                </c:pt>
                <c:pt idx="2">
                  <c:v>3.5611510791366909E-2</c:v>
                </c:pt>
                <c:pt idx="3">
                  <c:v>2.9120473022912048E-2</c:v>
                </c:pt>
              </c:numCache>
              <c:extLst/>
            </c:numRef>
          </c:val>
          <c:smooth val="0"/>
          <c:extLst>
            <c:ext xmlns:c16="http://schemas.microsoft.com/office/drawing/2014/chart" uri="{C3380CC4-5D6E-409C-BE32-E72D297353CC}">
              <c16:uniqueId val="{00000006-FA74-4532-AFFA-0959465FBD72}"/>
            </c:ext>
          </c:extLst>
        </c:ser>
        <c:dLbls>
          <c:showLegendKey val="0"/>
          <c:showVal val="0"/>
          <c:showCatName val="0"/>
          <c:showSerName val="0"/>
          <c:showPercent val="0"/>
          <c:showBubbleSize val="0"/>
        </c:dLbls>
        <c:marker val="1"/>
        <c:smooth val="0"/>
        <c:axId val="257421104"/>
        <c:axId val="257413904"/>
      </c:lineChart>
      <c:catAx>
        <c:axId val="257380304"/>
        <c:scaling>
          <c:orientation val="minMax"/>
        </c:scaling>
        <c:delete val="0"/>
        <c:axPos val="b"/>
        <c:numFmt formatCode="General" sourceLinked="1"/>
        <c:majorTickMark val="out"/>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368784"/>
        <c:crosses val="autoZero"/>
        <c:auto val="1"/>
        <c:lblAlgn val="ctr"/>
        <c:lblOffset val="100"/>
        <c:noMultiLvlLbl val="0"/>
      </c:catAx>
      <c:valAx>
        <c:axId val="257368784"/>
        <c:scaling>
          <c:orientation val="minMax"/>
        </c:scaling>
        <c:delete val="0"/>
        <c:axPos val="l"/>
        <c:numFmt formatCode="General" sourceLinked="1"/>
        <c:majorTickMark val="out"/>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57380304"/>
        <c:crosses val="autoZero"/>
        <c:crossBetween val="between"/>
      </c:valAx>
      <c:valAx>
        <c:axId val="257413904"/>
        <c:scaling>
          <c:orientation val="minMax"/>
        </c:scaling>
        <c:delete val="0"/>
        <c:axPos val="r"/>
        <c:numFmt formatCode="0.0%" sourceLinked="1"/>
        <c:majorTickMark val="out"/>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421104"/>
        <c:crosses val="max"/>
        <c:crossBetween val="between"/>
      </c:valAx>
      <c:catAx>
        <c:axId val="257421104"/>
        <c:scaling>
          <c:orientation val="minMax"/>
        </c:scaling>
        <c:delete val="1"/>
        <c:axPos val="b"/>
        <c:numFmt formatCode="General" sourceLinked="1"/>
        <c:majorTickMark val="out"/>
        <c:minorTickMark val="none"/>
        <c:tickLblPos val="nextTo"/>
        <c:crossAx val="2574139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'Annual report'!$A$292</c:f>
              <c:strCache>
                <c:ptCount val="1"/>
                <c:pt idx="0">
                  <c:v># ADM TESTED</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report'!$G$291:$J$291</c:f>
              <c:strCache>
                <c:ptCount val="4"/>
                <c:pt idx="0">
                  <c:v>2024Q1</c:v>
                </c:pt>
                <c:pt idx="1">
                  <c:v>2024Q2</c:v>
                </c:pt>
                <c:pt idx="2">
                  <c:v>2024Q3</c:v>
                </c:pt>
                <c:pt idx="3">
                  <c:v>2024Q4</c:v>
                </c:pt>
              </c:strCache>
              <c:extLst/>
            </c:strRef>
          </c:cat>
          <c:val>
            <c:numRef>
              <c:f>'Annual report'!$G$292:$J$292</c:f>
              <c:numCache>
                <c:formatCode>General</c:formatCode>
                <c:ptCount val="4"/>
                <c:pt idx="0">
                  <c:v>1544</c:v>
                </c:pt>
                <c:pt idx="1">
                  <c:v>1329</c:v>
                </c:pt>
                <c:pt idx="2">
                  <c:v>813</c:v>
                </c:pt>
                <c:pt idx="3">
                  <c:v>982</c:v>
                </c:pt>
              </c:numCache>
              <c:extLst/>
            </c:numRef>
          </c:val>
          <c:extLst>
            <c:ext xmlns:c16="http://schemas.microsoft.com/office/drawing/2014/chart" uri="{C3380CC4-5D6E-409C-BE32-E72D297353CC}">
              <c16:uniqueId val="{00000000-AE59-4872-82BC-1E600DC1EA72}"/>
            </c:ext>
          </c:extLst>
        </c:ser>
        <c:ser>
          <c:idx val="1"/>
          <c:order val="1"/>
          <c:tx>
            <c:strRef>
              <c:f>'Annual report'!$A$293</c:f>
              <c:strCache>
                <c:ptCount val="1"/>
                <c:pt idx="0">
                  <c:v># ADM POSITIVES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report'!$G$291:$J$291</c:f>
              <c:strCache>
                <c:ptCount val="4"/>
                <c:pt idx="0">
                  <c:v>2024Q1</c:v>
                </c:pt>
                <c:pt idx="1">
                  <c:v>2024Q2</c:v>
                </c:pt>
                <c:pt idx="2">
                  <c:v>2024Q3</c:v>
                </c:pt>
                <c:pt idx="3">
                  <c:v>2024Q4</c:v>
                </c:pt>
              </c:strCache>
              <c:extLst/>
            </c:strRef>
          </c:cat>
          <c:val>
            <c:numRef>
              <c:f>'Annual report'!$G$293:$J$293</c:f>
              <c:numCache>
                <c:formatCode>General</c:formatCode>
                <c:ptCount val="4"/>
                <c:pt idx="0">
                  <c:v>22</c:v>
                </c:pt>
                <c:pt idx="1">
                  <c:v>32</c:v>
                </c:pt>
                <c:pt idx="2">
                  <c:v>35</c:v>
                </c:pt>
                <c:pt idx="3">
                  <c:v>23</c:v>
                </c:pt>
              </c:numCache>
              <c:extLst/>
            </c:numRef>
          </c:val>
          <c:extLst>
            <c:ext xmlns:c16="http://schemas.microsoft.com/office/drawing/2014/chart" uri="{C3380CC4-5D6E-409C-BE32-E72D297353CC}">
              <c16:uniqueId val="{00000001-AE59-4872-82BC-1E600DC1EA72}"/>
            </c:ext>
          </c:extLst>
        </c:ser>
        <c:dLbls>
          <c:showLegendKey val="0"/>
          <c:showVal val="1"/>
          <c:showCatName val="0"/>
          <c:showSerName val="0"/>
          <c:showPercent val="0"/>
          <c:showBubbleSize val="0"/>
        </c:dLbls>
        <c:gapWidth val="219"/>
        <c:axId val="257380304"/>
        <c:axId val="257368784"/>
      </c:barChart>
      <c:lineChart>
        <c:grouping val="standard"/>
        <c:varyColors val="0"/>
        <c:ser>
          <c:idx val="2"/>
          <c:order val="2"/>
          <c:tx>
            <c:strRef>
              <c:f>'Annual report'!$A$294</c:f>
              <c:strCache>
                <c:ptCount val="1"/>
                <c:pt idx="0">
                  <c:v>% YIELD</c:v>
                </c:pt>
              </c:strCache>
            </c:strRef>
          </c:tx>
          <c:spPr>
            <a:ln w="28575" cap="rnd">
              <a:solidFill>
                <a:srgbClr val="FF0000"/>
              </a:solidFill>
              <a:round/>
            </a:ln>
            <a:effectLst/>
          </c:spPr>
          <c:marker>
            <c:symbol val="circle"/>
            <c:size val="7"/>
            <c:spPr>
              <a:solidFill>
                <a:srgbClr val="FF0000"/>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report'!$G$291:$J$291</c:f>
              <c:strCache>
                <c:ptCount val="4"/>
                <c:pt idx="0">
                  <c:v>2024Q1</c:v>
                </c:pt>
                <c:pt idx="1">
                  <c:v>2024Q2</c:v>
                </c:pt>
                <c:pt idx="2">
                  <c:v>2024Q3</c:v>
                </c:pt>
                <c:pt idx="3">
                  <c:v>2024Q4</c:v>
                </c:pt>
              </c:strCache>
              <c:extLst/>
            </c:strRef>
          </c:cat>
          <c:val>
            <c:numRef>
              <c:f>'Annual report'!$G$294:$J$294</c:f>
              <c:numCache>
                <c:formatCode>0.0%</c:formatCode>
                <c:ptCount val="4"/>
                <c:pt idx="0">
                  <c:v>1.4248704663212436E-2</c:v>
                </c:pt>
                <c:pt idx="1">
                  <c:v>2.4078254326561323E-2</c:v>
                </c:pt>
                <c:pt idx="2">
                  <c:v>4.3050430504305043E-2</c:v>
                </c:pt>
                <c:pt idx="3">
                  <c:v>2.3421588594704685E-2</c:v>
                </c:pt>
              </c:numCache>
              <c:extLst/>
            </c:numRef>
          </c:val>
          <c:smooth val="0"/>
          <c:extLst>
            <c:ext xmlns:c16="http://schemas.microsoft.com/office/drawing/2014/chart" uri="{C3380CC4-5D6E-409C-BE32-E72D297353CC}">
              <c16:uniqueId val="{00000002-AE59-4872-82BC-1E600DC1EA72}"/>
            </c:ext>
          </c:extLst>
        </c:ser>
        <c:dLbls>
          <c:showLegendKey val="0"/>
          <c:showVal val="0"/>
          <c:showCatName val="0"/>
          <c:showSerName val="0"/>
          <c:showPercent val="0"/>
          <c:showBubbleSize val="0"/>
        </c:dLbls>
        <c:marker val="1"/>
        <c:smooth val="0"/>
        <c:axId val="257421104"/>
        <c:axId val="257413904"/>
      </c:lineChart>
      <c:catAx>
        <c:axId val="257380304"/>
        <c:scaling>
          <c:orientation val="minMax"/>
        </c:scaling>
        <c:delete val="0"/>
        <c:axPos val="b"/>
        <c:numFmt formatCode="General" sourceLinked="1"/>
        <c:majorTickMark val="out"/>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368784"/>
        <c:crosses val="autoZero"/>
        <c:auto val="1"/>
        <c:lblAlgn val="ctr"/>
        <c:lblOffset val="100"/>
        <c:noMultiLvlLbl val="0"/>
      </c:catAx>
      <c:valAx>
        <c:axId val="257368784"/>
        <c:scaling>
          <c:orientation val="minMax"/>
        </c:scaling>
        <c:delete val="0"/>
        <c:axPos val="l"/>
        <c:numFmt formatCode="General" sourceLinked="1"/>
        <c:majorTickMark val="out"/>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57380304"/>
        <c:crosses val="autoZero"/>
        <c:crossBetween val="between"/>
      </c:valAx>
      <c:valAx>
        <c:axId val="257413904"/>
        <c:scaling>
          <c:orientation val="minMax"/>
        </c:scaling>
        <c:delete val="0"/>
        <c:axPos val="r"/>
        <c:numFmt formatCode="0.0%" sourceLinked="1"/>
        <c:majorTickMark val="out"/>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421104"/>
        <c:crosses val="max"/>
        <c:crossBetween val="between"/>
      </c:valAx>
      <c:catAx>
        <c:axId val="257421104"/>
        <c:scaling>
          <c:orientation val="minMax"/>
        </c:scaling>
        <c:delete val="1"/>
        <c:axPos val="b"/>
        <c:numFmt formatCode="General" sourceLinked="1"/>
        <c:majorTickMark val="out"/>
        <c:minorTickMark val="none"/>
        <c:tickLblPos val="nextTo"/>
        <c:crossAx val="2574139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275013" cy="379413"/>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4279900" y="0"/>
            <a:ext cx="3275013" cy="379413"/>
          </a:xfrm>
          <a:prstGeom prst="rect">
            <a:avLst/>
          </a:prstGeom>
        </p:spPr>
        <p:txBody>
          <a:bodyPr vert="horz" lIns="91440" tIns="45720" rIns="91440" bIns="45720" rtlCol="0"/>
          <a:lstStyle>
            <a:lvl1pPr algn="r">
              <a:defRPr sz="1200"/>
            </a:lvl1pPr>
          </a:lstStyle>
          <a:p>
            <a:fld id="{21DF0CA3-9943-456D-B7A9-43F7F528CFD5}" type="datetimeFigureOut">
              <a:rPr lang="fr-BE" smtClean="0"/>
              <a:pPr/>
              <a:t>22-01-25</a:t>
            </a:fld>
            <a:endParaRPr lang="fr-BE"/>
          </a:p>
        </p:txBody>
      </p:sp>
      <p:sp>
        <p:nvSpPr>
          <p:cNvPr id="4" name="Espace réservé de l'image des diapositives 3"/>
          <p:cNvSpPr>
            <a:spLocks noGrp="1" noRot="1" noChangeAspect="1"/>
          </p:cNvSpPr>
          <p:nvPr>
            <p:ph type="sldImg" idx="2"/>
          </p:nvPr>
        </p:nvSpPr>
        <p:spPr>
          <a:xfrm>
            <a:off x="2503488" y="946150"/>
            <a:ext cx="2549525" cy="2551113"/>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755650" y="3640138"/>
            <a:ext cx="6045200" cy="29781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7183438"/>
            <a:ext cx="3275013" cy="379412"/>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4279900" y="7183438"/>
            <a:ext cx="3275013" cy="379412"/>
          </a:xfrm>
          <a:prstGeom prst="rect">
            <a:avLst/>
          </a:prstGeom>
        </p:spPr>
        <p:txBody>
          <a:bodyPr vert="horz" lIns="91440" tIns="45720" rIns="91440" bIns="45720" rtlCol="0" anchor="b"/>
          <a:lstStyle>
            <a:lvl1pPr algn="r">
              <a:defRPr sz="1200"/>
            </a:lvl1pPr>
          </a:lstStyle>
          <a:p>
            <a:fld id="{2ED5648C-ABEA-4F17-B180-770C158CB162}" type="slidenum">
              <a:rPr lang="fr-BE" smtClean="0"/>
              <a:pPr/>
              <a:t>‹N°›</a:t>
            </a:fld>
            <a:endParaRPr lang="fr-BE"/>
          </a:p>
        </p:txBody>
      </p:sp>
    </p:spTree>
    <p:extLst>
      <p:ext uri="{BB962C8B-B14F-4D97-AF65-F5344CB8AC3E}">
        <p14:creationId xmlns:p14="http://schemas.microsoft.com/office/powerpoint/2010/main" val="9021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M" dirty="0"/>
          </a:p>
        </p:txBody>
      </p:sp>
      <p:sp>
        <p:nvSpPr>
          <p:cNvPr id="4" name="Espace réservé du numéro de diapositive 3"/>
          <p:cNvSpPr>
            <a:spLocks noGrp="1"/>
          </p:cNvSpPr>
          <p:nvPr>
            <p:ph type="sldNum" sz="quarter" idx="5"/>
          </p:nvPr>
        </p:nvSpPr>
        <p:spPr/>
        <p:txBody>
          <a:bodyPr/>
          <a:lstStyle/>
          <a:p>
            <a:fld id="{2ED5648C-ABEA-4F17-B180-770C158CB162}" type="slidenum">
              <a:rPr lang="fr-BE" smtClean="0"/>
              <a:pPr/>
              <a:t>22</a:t>
            </a:fld>
            <a:endParaRPr lang="fr-BE"/>
          </a:p>
        </p:txBody>
      </p:sp>
    </p:spTree>
    <p:extLst>
      <p:ext uri="{BB962C8B-B14F-4D97-AF65-F5344CB8AC3E}">
        <p14:creationId xmlns:p14="http://schemas.microsoft.com/office/powerpoint/2010/main" val="270122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2344483"/>
            <a:ext cx="6428422"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4235196"/>
            <a:ext cx="5293995"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1/22/2025</a:t>
            </a:fld>
            <a:endParaRPr lang="en-US"/>
          </a:p>
        </p:txBody>
      </p:sp>
      <p:sp>
        <p:nvSpPr>
          <p:cNvPr id="6" name="Holder 6"/>
          <p:cNvSpPr>
            <a:spLocks noGrp="1"/>
          </p:cNvSpPr>
          <p:nvPr>
            <p:ph type="sldNum" sz="quarter" idx="7"/>
          </p:nvPr>
        </p:nvSpPr>
        <p:spPr/>
        <p:txBody>
          <a:bodyPr lIns="0" tIns="0" rIns="0" bIns="0"/>
          <a:lstStyle>
            <a:lvl1pPr>
              <a:defRPr sz="800" b="0" i="0">
                <a:solidFill>
                  <a:schemeClr val="tx1"/>
                </a:solidFill>
                <a:latin typeface="Trebuchet MS"/>
                <a:cs typeface="Trebuchet MS"/>
              </a:defRPr>
            </a:lvl1pPr>
          </a:lstStyle>
          <a:p>
            <a:pPr marL="12700">
              <a:lnSpc>
                <a:spcPct val="100000"/>
              </a:lnSpc>
              <a:spcBef>
                <a:spcPts val="90"/>
              </a:spcBef>
            </a:pPr>
            <a:r>
              <a:rPr spc="45" dirty="0"/>
              <a:t>Rapport </a:t>
            </a:r>
            <a:r>
              <a:rPr spc="20" dirty="0"/>
              <a:t>d’activités </a:t>
            </a:r>
            <a:fld id="{81D60167-4931-47E6-BA6A-407CBD079E47}" type="slidenum">
              <a:rPr spc="65" dirty="0">
                <a:solidFill>
                  <a:srgbClr val="FFFFFF"/>
                </a:solidFill>
                <a:latin typeface="Arial"/>
                <a:cs typeface="Arial"/>
              </a:rPr>
              <a:pPr marL="12700">
                <a:lnSpc>
                  <a:spcPct val="100000"/>
                </a:lnSpc>
                <a:spcBef>
                  <a:spcPts val="90"/>
                </a:spcBef>
              </a:pPr>
              <a:t>‹N°›</a:t>
            </a:fld>
            <a:r>
              <a:rPr spc="65" dirty="0">
                <a:solidFill>
                  <a:srgbClr val="FFFFFF"/>
                </a:solidFill>
                <a:latin typeface="Arial"/>
                <a:cs typeface="Arial"/>
              </a:rPr>
              <a:t> </a:t>
            </a:r>
            <a:r>
              <a:rPr spc="70" dirty="0"/>
              <a:t>HEADA</a:t>
            </a:r>
            <a:r>
              <a:rPr spc="80" dirty="0"/>
              <a:t> </a:t>
            </a:r>
            <a:r>
              <a:rPr spc="20" dirty="0"/>
              <a:t>2019</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680993" y="7110004"/>
            <a:ext cx="189001" cy="189001"/>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a:solidFill>
                  <a:srgbClr val="F28D09"/>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110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1/22/2025</a:t>
            </a:fld>
            <a:endParaRPr lang="en-US"/>
          </a:p>
        </p:txBody>
      </p:sp>
      <p:sp>
        <p:nvSpPr>
          <p:cNvPr id="6" name="Holder 6"/>
          <p:cNvSpPr>
            <a:spLocks noGrp="1"/>
          </p:cNvSpPr>
          <p:nvPr>
            <p:ph type="sldNum" sz="quarter" idx="7"/>
          </p:nvPr>
        </p:nvSpPr>
        <p:spPr/>
        <p:txBody>
          <a:bodyPr lIns="0" tIns="0" rIns="0" bIns="0"/>
          <a:lstStyle>
            <a:lvl1pPr>
              <a:defRPr sz="800" b="0" i="0">
                <a:solidFill>
                  <a:schemeClr val="tx1"/>
                </a:solidFill>
                <a:latin typeface="Trebuchet MS"/>
                <a:cs typeface="Trebuchet MS"/>
              </a:defRPr>
            </a:lvl1pPr>
          </a:lstStyle>
          <a:p>
            <a:pPr marL="12700">
              <a:lnSpc>
                <a:spcPct val="100000"/>
              </a:lnSpc>
              <a:spcBef>
                <a:spcPts val="90"/>
              </a:spcBef>
            </a:pPr>
            <a:r>
              <a:rPr spc="45" dirty="0"/>
              <a:t>Rapport </a:t>
            </a:r>
            <a:r>
              <a:rPr spc="20" dirty="0"/>
              <a:t>d’activités </a:t>
            </a:r>
            <a:fld id="{81D60167-4931-47E6-BA6A-407CBD079E47}" type="slidenum">
              <a:rPr spc="65" dirty="0">
                <a:solidFill>
                  <a:srgbClr val="FFFFFF"/>
                </a:solidFill>
                <a:latin typeface="Arial"/>
                <a:cs typeface="Arial"/>
              </a:rPr>
              <a:pPr marL="12700">
                <a:lnSpc>
                  <a:spcPct val="100000"/>
                </a:lnSpc>
                <a:spcBef>
                  <a:spcPts val="90"/>
                </a:spcBef>
              </a:pPr>
              <a:t>‹N°›</a:t>
            </a:fld>
            <a:r>
              <a:rPr spc="65" dirty="0">
                <a:solidFill>
                  <a:srgbClr val="FFFFFF"/>
                </a:solidFill>
                <a:latin typeface="Arial"/>
                <a:cs typeface="Arial"/>
              </a:rPr>
              <a:t> </a:t>
            </a:r>
            <a:r>
              <a:rPr spc="70" dirty="0"/>
              <a:t>HEADA</a:t>
            </a:r>
            <a:r>
              <a:rPr spc="80" dirty="0"/>
              <a:t> </a:t>
            </a:r>
            <a:r>
              <a:rPr spc="20" dirty="0"/>
              <a:t>2019</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680993" y="7110004"/>
            <a:ext cx="189001" cy="189001"/>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0" y="2718003"/>
            <a:ext cx="1968500" cy="4842510"/>
          </a:xfrm>
          <a:custGeom>
            <a:avLst/>
            <a:gdLst/>
            <a:ahLst/>
            <a:cxnLst/>
            <a:rect l="l" t="t" r="r" b="b"/>
            <a:pathLst>
              <a:path w="1968500" h="4842509">
                <a:moveTo>
                  <a:pt x="0" y="4842002"/>
                </a:moveTo>
                <a:lnTo>
                  <a:pt x="1968004" y="4842002"/>
                </a:lnTo>
                <a:lnTo>
                  <a:pt x="1968004" y="0"/>
                </a:lnTo>
                <a:lnTo>
                  <a:pt x="0" y="0"/>
                </a:lnTo>
                <a:lnTo>
                  <a:pt x="0" y="4842002"/>
                </a:lnTo>
                <a:close/>
              </a:path>
            </a:pathLst>
          </a:custGeom>
          <a:solidFill>
            <a:srgbClr val="0F8F8E">
              <a:alpha val="29998"/>
            </a:srgbClr>
          </a:solidFill>
        </p:spPr>
        <p:txBody>
          <a:bodyPr wrap="square" lIns="0" tIns="0" rIns="0" bIns="0" rtlCol="0"/>
          <a:lstStyle/>
          <a:p>
            <a:endParaRPr/>
          </a:p>
        </p:txBody>
      </p:sp>
      <p:sp>
        <p:nvSpPr>
          <p:cNvPr id="18" name="bg object 18"/>
          <p:cNvSpPr/>
          <p:nvPr/>
        </p:nvSpPr>
        <p:spPr>
          <a:xfrm>
            <a:off x="0" y="12"/>
            <a:ext cx="7560309" cy="2718435"/>
          </a:xfrm>
          <a:custGeom>
            <a:avLst/>
            <a:gdLst/>
            <a:ahLst/>
            <a:cxnLst/>
            <a:rect l="l" t="t" r="r" b="b"/>
            <a:pathLst>
              <a:path w="7560309" h="2718435">
                <a:moveTo>
                  <a:pt x="7559992" y="0"/>
                </a:moveTo>
                <a:lnTo>
                  <a:pt x="0" y="0"/>
                </a:lnTo>
                <a:lnTo>
                  <a:pt x="0" y="2717990"/>
                </a:lnTo>
                <a:lnTo>
                  <a:pt x="7559992" y="2717990"/>
                </a:lnTo>
                <a:lnTo>
                  <a:pt x="7559992" y="0"/>
                </a:lnTo>
                <a:close/>
              </a:path>
            </a:pathLst>
          </a:custGeom>
          <a:solidFill>
            <a:srgbClr val="0F8F8E"/>
          </a:solidFill>
        </p:spPr>
        <p:txBody>
          <a:bodyPr wrap="square" lIns="0" tIns="0" rIns="0" bIns="0" rtlCol="0"/>
          <a:lstStyle/>
          <a:p>
            <a:endParaRPr/>
          </a:p>
        </p:txBody>
      </p:sp>
      <p:sp>
        <p:nvSpPr>
          <p:cNvPr id="19" name="bg object 19"/>
          <p:cNvSpPr/>
          <p:nvPr/>
        </p:nvSpPr>
        <p:spPr>
          <a:xfrm>
            <a:off x="1541652" y="3375177"/>
            <a:ext cx="2091169" cy="2561653"/>
          </a:xfrm>
          <a:prstGeom prst="rect">
            <a:avLst/>
          </a:prstGeom>
          <a:blipFill>
            <a:blip r:embed="rId3" cstate="print"/>
            <a:stretch>
              <a:fillRect/>
            </a:stretch>
          </a:blipFill>
        </p:spPr>
        <p:txBody>
          <a:bodyPr wrap="square" lIns="0" tIns="0" rIns="0" bIns="0" rtlCol="0"/>
          <a:lstStyle/>
          <a:p>
            <a:endParaRPr/>
          </a:p>
        </p:txBody>
      </p:sp>
      <p:sp>
        <p:nvSpPr>
          <p:cNvPr id="20" name="bg object 20"/>
          <p:cNvSpPr/>
          <p:nvPr/>
        </p:nvSpPr>
        <p:spPr>
          <a:xfrm>
            <a:off x="1541652" y="3375177"/>
            <a:ext cx="2091689" cy="2562225"/>
          </a:xfrm>
          <a:custGeom>
            <a:avLst/>
            <a:gdLst/>
            <a:ahLst/>
            <a:cxnLst/>
            <a:rect l="l" t="t" r="r" b="b"/>
            <a:pathLst>
              <a:path w="2091689" h="2562225">
                <a:moveTo>
                  <a:pt x="152400" y="0"/>
                </a:moveTo>
                <a:lnTo>
                  <a:pt x="64293" y="2381"/>
                </a:lnTo>
                <a:lnTo>
                  <a:pt x="19050" y="19050"/>
                </a:lnTo>
                <a:lnTo>
                  <a:pt x="2381" y="64293"/>
                </a:lnTo>
                <a:lnTo>
                  <a:pt x="0" y="152400"/>
                </a:lnTo>
                <a:lnTo>
                  <a:pt x="0" y="2409253"/>
                </a:lnTo>
                <a:lnTo>
                  <a:pt x="2381" y="2497359"/>
                </a:lnTo>
                <a:lnTo>
                  <a:pt x="19050" y="2542603"/>
                </a:lnTo>
                <a:lnTo>
                  <a:pt x="64293" y="2559272"/>
                </a:lnTo>
                <a:lnTo>
                  <a:pt x="152400" y="2561653"/>
                </a:lnTo>
                <a:lnTo>
                  <a:pt x="1938769" y="2561653"/>
                </a:lnTo>
                <a:lnTo>
                  <a:pt x="2026875" y="2559272"/>
                </a:lnTo>
                <a:lnTo>
                  <a:pt x="2072119" y="2542603"/>
                </a:lnTo>
                <a:lnTo>
                  <a:pt x="2088788" y="2497359"/>
                </a:lnTo>
                <a:lnTo>
                  <a:pt x="2091169" y="2409253"/>
                </a:lnTo>
                <a:lnTo>
                  <a:pt x="2091169" y="152400"/>
                </a:lnTo>
                <a:lnTo>
                  <a:pt x="2088788" y="64293"/>
                </a:lnTo>
                <a:lnTo>
                  <a:pt x="2072119" y="19050"/>
                </a:lnTo>
                <a:lnTo>
                  <a:pt x="2026875" y="2381"/>
                </a:lnTo>
                <a:lnTo>
                  <a:pt x="1938769" y="0"/>
                </a:lnTo>
                <a:lnTo>
                  <a:pt x="152400" y="0"/>
                </a:lnTo>
                <a:close/>
              </a:path>
            </a:pathLst>
          </a:custGeom>
          <a:ln w="6350">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a:solidFill>
                  <a:srgbClr val="F28D09"/>
                </a:solidFill>
                <a:latin typeface="Verdana"/>
                <a:cs typeface="Verdana"/>
              </a:defRPr>
            </a:lvl1pPr>
          </a:lstStyle>
          <a:p>
            <a:endParaRPr/>
          </a:p>
        </p:txBody>
      </p:sp>
      <p:sp>
        <p:nvSpPr>
          <p:cNvPr id="3" name="Holder 3"/>
          <p:cNvSpPr>
            <a:spLocks noGrp="1"/>
          </p:cNvSpPr>
          <p:nvPr>
            <p:ph sz="half" idx="2"/>
          </p:nvPr>
        </p:nvSpPr>
        <p:spPr>
          <a:xfrm>
            <a:off x="378142" y="1739455"/>
            <a:ext cx="328983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1739455"/>
            <a:ext cx="328983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1/22/2025</a:t>
            </a:fld>
            <a:endParaRPr lang="en-US"/>
          </a:p>
        </p:txBody>
      </p:sp>
      <p:sp>
        <p:nvSpPr>
          <p:cNvPr id="7" name="Holder 7"/>
          <p:cNvSpPr>
            <a:spLocks noGrp="1"/>
          </p:cNvSpPr>
          <p:nvPr>
            <p:ph type="sldNum" sz="quarter" idx="7"/>
          </p:nvPr>
        </p:nvSpPr>
        <p:spPr/>
        <p:txBody>
          <a:bodyPr lIns="0" tIns="0" rIns="0" bIns="0"/>
          <a:lstStyle>
            <a:lvl1pPr>
              <a:defRPr sz="800" b="0" i="0">
                <a:solidFill>
                  <a:schemeClr val="tx1"/>
                </a:solidFill>
                <a:latin typeface="Trebuchet MS"/>
                <a:cs typeface="Trebuchet MS"/>
              </a:defRPr>
            </a:lvl1pPr>
          </a:lstStyle>
          <a:p>
            <a:pPr marL="12700">
              <a:lnSpc>
                <a:spcPct val="100000"/>
              </a:lnSpc>
              <a:spcBef>
                <a:spcPts val="90"/>
              </a:spcBef>
            </a:pPr>
            <a:r>
              <a:rPr spc="45" dirty="0"/>
              <a:t>Rapport </a:t>
            </a:r>
            <a:r>
              <a:rPr spc="20" dirty="0"/>
              <a:t>d’activités </a:t>
            </a:r>
            <a:fld id="{81D60167-4931-47E6-BA6A-407CBD079E47}" type="slidenum">
              <a:rPr spc="65" dirty="0">
                <a:solidFill>
                  <a:srgbClr val="FFFFFF"/>
                </a:solidFill>
                <a:latin typeface="Arial"/>
                <a:cs typeface="Arial"/>
              </a:rPr>
              <a:pPr marL="12700">
                <a:lnSpc>
                  <a:spcPct val="100000"/>
                </a:lnSpc>
                <a:spcBef>
                  <a:spcPts val="90"/>
                </a:spcBef>
              </a:pPr>
              <a:t>‹N°›</a:t>
            </a:fld>
            <a:r>
              <a:rPr spc="65" dirty="0">
                <a:solidFill>
                  <a:srgbClr val="FFFFFF"/>
                </a:solidFill>
                <a:latin typeface="Arial"/>
                <a:cs typeface="Arial"/>
              </a:rPr>
              <a:t> </a:t>
            </a:r>
            <a:r>
              <a:rPr spc="70" dirty="0"/>
              <a:t>HEADA</a:t>
            </a:r>
            <a:r>
              <a:rPr spc="80" dirty="0"/>
              <a:t> </a:t>
            </a:r>
            <a:r>
              <a:rPr spc="20" dirty="0"/>
              <a:t>2019</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680993" y="7110004"/>
            <a:ext cx="189001" cy="189001"/>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0" y="12"/>
            <a:ext cx="7559992" cy="6839991"/>
          </a:xfrm>
          <a:prstGeom prst="rect">
            <a:avLst/>
          </a:prstGeom>
          <a:blipFill>
            <a:blip r:embed="rId3" cstate="print"/>
            <a:stretch>
              <a:fillRect/>
            </a:stretch>
          </a:blipFill>
        </p:spPr>
        <p:txBody>
          <a:bodyPr wrap="square" lIns="0" tIns="0" rIns="0" bIns="0" rtlCol="0"/>
          <a:lstStyle/>
          <a:p>
            <a:endParaRPr/>
          </a:p>
        </p:txBody>
      </p:sp>
      <p:sp>
        <p:nvSpPr>
          <p:cNvPr id="18" name="bg object 18"/>
          <p:cNvSpPr/>
          <p:nvPr/>
        </p:nvSpPr>
        <p:spPr>
          <a:xfrm>
            <a:off x="0" y="207010"/>
            <a:ext cx="2964180" cy="504190"/>
          </a:xfrm>
          <a:custGeom>
            <a:avLst/>
            <a:gdLst/>
            <a:ahLst/>
            <a:cxnLst/>
            <a:rect l="l" t="t" r="r" b="b"/>
            <a:pathLst>
              <a:path w="2964180" h="504190">
                <a:moveTo>
                  <a:pt x="2964014" y="0"/>
                </a:moveTo>
                <a:lnTo>
                  <a:pt x="0" y="0"/>
                </a:lnTo>
                <a:lnTo>
                  <a:pt x="0" y="503999"/>
                </a:lnTo>
                <a:lnTo>
                  <a:pt x="2964014" y="503999"/>
                </a:lnTo>
                <a:lnTo>
                  <a:pt x="2964014" y="0"/>
                </a:lnTo>
                <a:close/>
              </a:path>
            </a:pathLst>
          </a:custGeom>
          <a:solidFill>
            <a:srgbClr val="0F8F8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a:solidFill>
                  <a:srgbClr val="F28D09"/>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1/22/2025</a:t>
            </a:fld>
            <a:endParaRPr lang="en-US"/>
          </a:p>
        </p:txBody>
      </p:sp>
      <p:sp>
        <p:nvSpPr>
          <p:cNvPr id="5" name="Holder 5"/>
          <p:cNvSpPr>
            <a:spLocks noGrp="1"/>
          </p:cNvSpPr>
          <p:nvPr>
            <p:ph type="sldNum" sz="quarter" idx="7"/>
          </p:nvPr>
        </p:nvSpPr>
        <p:spPr/>
        <p:txBody>
          <a:bodyPr lIns="0" tIns="0" rIns="0" bIns="0"/>
          <a:lstStyle>
            <a:lvl1pPr>
              <a:defRPr sz="800" b="0" i="0">
                <a:solidFill>
                  <a:schemeClr val="tx1"/>
                </a:solidFill>
                <a:latin typeface="Trebuchet MS"/>
                <a:cs typeface="Trebuchet MS"/>
              </a:defRPr>
            </a:lvl1pPr>
          </a:lstStyle>
          <a:p>
            <a:pPr marL="12700">
              <a:lnSpc>
                <a:spcPct val="100000"/>
              </a:lnSpc>
              <a:spcBef>
                <a:spcPts val="90"/>
              </a:spcBef>
            </a:pPr>
            <a:r>
              <a:rPr spc="45" dirty="0"/>
              <a:t>Rapport </a:t>
            </a:r>
            <a:r>
              <a:rPr spc="20" dirty="0"/>
              <a:t>d’activités </a:t>
            </a:r>
            <a:fld id="{81D60167-4931-47E6-BA6A-407CBD079E47}" type="slidenum">
              <a:rPr spc="65" dirty="0">
                <a:solidFill>
                  <a:srgbClr val="FFFFFF"/>
                </a:solidFill>
                <a:latin typeface="Arial"/>
                <a:cs typeface="Arial"/>
              </a:rPr>
              <a:pPr marL="12700">
                <a:lnSpc>
                  <a:spcPct val="100000"/>
                </a:lnSpc>
                <a:spcBef>
                  <a:spcPts val="90"/>
                </a:spcBef>
              </a:pPr>
              <a:t>‹N°›</a:t>
            </a:fld>
            <a:r>
              <a:rPr spc="65" dirty="0">
                <a:solidFill>
                  <a:srgbClr val="FFFFFF"/>
                </a:solidFill>
                <a:latin typeface="Arial"/>
                <a:cs typeface="Arial"/>
              </a:rPr>
              <a:t> </a:t>
            </a:r>
            <a:r>
              <a:rPr spc="70" dirty="0"/>
              <a:t>HEADA</a:t>
            </a:r>
            <a:r>
              <a:rPr spc="80" dirty="0"/>
              <a:t> </a:t>
            </a:r>
            <a:r>
              <a:rPr spc="20" dirty="0"/>
              <a:t>2019</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042660" y="7031618"/>
            <a:ext cx="517344" cy="528386"/>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3689997" y="7110004"/>
            <a:ext cx="189001" cy="189001"/>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1/22/2025</a:t>
            </a:fld>
            <a:endParaRPr lang="en-US"/>
          </a:p>
        </p:txBody>
      </p:sp>
      <p:sp>
        <p:nvSpPr>
          <p:cNvPr id="4" name="Holder 4"/>
          <p:cNvSpPr>
            <a:spLocks noGrp="1"/>
          </p:cNvSpPr>
          <p:nvPr>
            <p:ph type="sldNum" sz="quarter" idx="7"/>
          </p:nvPr>
        </p:nvSpPr>
        <p:spPr/>
        <p:txBody>
          <a:bodyPr lIns="0" tIns="0" rIns="0" bIns="0"/>
          <a:lstStyle>
            <a:lvl1pPr>
              <a:defRPr sz="800" b="0" i="0">
                <a:solidFill>
                  <a:schemeClr val="tx1"/>
                </a:solidFill>
                <a:latin typeface="Trebuchet MS"/>
                <a:cs typeface="Trebuchet MS"/>
              </a:defRPr>
            </a:lvl1pPr>
          </a:lstStyle>
          <a:p>
            <a:pPr marL="12700">
              <a:lnSpc>
                <a:spcPct val="100000"/>
              </a:lnSpc>
              <a:spcBef>
                <a:spcPts val="90"/>
              </a:spcBef>
            </a:pPr>
            <a:r>
              <a:rPr spc="45" dirty="0"/>
              <a:t>Rapport </a:t>
            </a:r>
            <a:r>
              <a:rPr spc="20" dirty="0"/>
              <a:t>d’activités </a:t>
            </a:r>
            <a:fld id="{81D60167-4931-47E6-BA6A-407CBD079E47}" type="slidenum">
              <a:rPr spc="65" dirty="0">
                <a:solidFill>
                  <a:srgbClr val="FFFFFF"/>
                </a:solidFill>
                <a:latin typeface="Arial"/>
                <a:cs typeface="Arial"/>
              </a:rPr>
              <a:pPr marL="12700">
                <a:lnSpc>
                  <a:spcPct val="100000"/>
                </a:lnSpc>
                <a:spcBef>
                  <a:spcPts val="90"/>
                </a:spcBef>
              </a:pPr>
              <a:t>‹N°›</a:t>
            </a:fld>
            <a:r>
              <a:rPr spc="65" dirty="0">
                <a:solidFill>
                  <a:srgbClr val="FFFFFF"/>
                </a:solidFill>
                <a:latin typeface="Arial"/>
                <a:cs typeface="Arial"/>
              </a:rPr>
              <a:t> </a:t>
            </a:r>
            <a:r>
              <a:rPr spc="70" dirty="0"/>
              <a:t>HEADA</a:t>
            </a:r>
            <a:r>
              <a:rPr spc="80" dirty="0"/>
              <a:t> </a:t>
            </a:r>
            <a:r>
              <a:rPr spc="20" dirty="0"/>
              <a:t>2019</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07299" y="709586"/>
            <a:ext cx="2543810" cy="482600"/>
          </a:xfrm>
          <a:prstGeom prst="rect">
            <a:avLst/>
          </a:prstGeom>
        </p:spPr>
        <p:txBody>
          <a:bodyPr wrap="square" lIns="0" tIns="0" rIns="0" bIns="0">
            <a:spAutoFit/>
          </a:bodyPr>
          <a:lstStyle>
            <a:lvl1pPr>
              <a:defRPr sz="3000" b="0" i="0">
                <a:solidFill>
                  <a:srgbClr val="F28D09"/>
                </a:solidFill>
                <a:latin typeface="Verdana"/>
                <a:cs typeface="Verdana"/>
              </a:defRPr>
            </a:lvl1pPr>
          </a:lstStyle>
          <a:p>
            <a:endParaRPr/>
          </a:p>
        </p:txBody>
      </p:sp>
      <p:sp>
        <p:nvSpPr>
          <p:cNvPr id="3" name="Holder 3"/>
          <p:cNvSpPr>
            <a:spLocks noGrp="1"/>
          </p:cNvSpPr>
          <p:nvPr>
            <p:ph type="body" idx="1"/>
          </p:nvPr>
        </p:nvSpPr>
        <p:spPr>
          <a:xfrm>
            <a:off x="941299" y="2188451"/>
            <a:ext cx="5712459" cy="4558030"/>
          </a:xfrm>
          <a:prstGeom prst="rect">
            <a:avLst/>
          </a:prstGeom>
        </p:spPr>
        <p:txBody>
          <a:bodyPr wrap="square" lIns="0" tIns="0" rIns="0" bIns="0">
            <a:spAutoFit/>
          </a:bodyPr>
          <a:lstStyle>
            <a:lvl1pPr>
              <a:defRPr sz="110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a:xfrm>
            <a:off x="2571369" y="7033450"/>
            <a:ext cx="2420112"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7033450"/>
            <a:ext cx="1739455"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1/22/2025</a:t>
            </a:fld>
            <a:endParaRPr lang="en-US"/>
          </a:p>
        </p:txBody>
      </p:sp>
      <p:sp>
        <p:nvSpPr>
          <p:cNvPr id="6" name="Holder 6"/>
          <p:cNvSpPr>
            <a:spLocks noGrp="1"/>
          </p:cNvSpPr>
          <p:nvPr>
            <p:ph type="sldNum" sz="quarter" idx="7"/>
          </p:nvPr>
        </p:nvSpPr>
        <p:spPr>
          <a:xfrm>
            <a:off x="2632329" y="7119749"/>
            <a:ext cx="1935479" cy="160020"/>
          </a:xfrm>
          <a:prstGeom prst="rect">
            <a:avLst/>
          </a:prstGeom>
        </p:spPr>
        <p:txBody>
          <a:bodyPr wrap="square" lIns="0" tIns="0" rIns="0" bIns="0">
            <a:spAutoFit/>
          </a:bodyPr>
          <a:lstStyle>
            <a:lvl1pPr>
              <a:defRPr sz="800" b="0" i="0">
                <a:solidFill>
                  <a:schemeClr val="tx1"/>
                </a:solidFill>
                <a:latin typeface="Trebuchet MS"/>
                <a:cs typeface="Trebuchet MS"/>
              </a:defRPr>
            </a:lvl1pPr>
          </a:lstStyle>
          <a:p>
            <a:pPr marL="12700">
              <a:lnSpc>
                <a:spcPct val="100000"/>
              </a:lnSpc>
              <a:spcBef>
                <a:spcPts val="90"/>
              </a:spcBef>
            </a:pPr>
            <a:r>
              <a:rPr spc="45" dirty="0"/>
              <a:t>Rapport </a:t>
            </a:r>
            <a:r>
              <a:rPr spc="20" dirty="0"/>
              <a:t>d’activités </a:t>
            </a:r>
            <a:fld id="{81D60167-4931-47E6-BA6A-407CBD079E47}" type="slidenum">
              <a:rPr spc="65" dirty="0">
                <a:solidFill>
                  <a:srgbClr val="FFFFFF"/>
                </a:solidFill>
                <a:latin typeface="Arial"/>
                <a:cs typeface="Arial"/>
              </a:rPr>
              <a:pPr marL="12700">
                <a:lnSpc>
                  <a:spcPct val="100000"/>
                </a:lnSpc>
                <a:spcBef>
                  <a:spcPts val="90"/>
                </a:spcBef>
              </a:pPr>
              <a:t>‹N°›</a:t>
            </a:fld>
            <a:r>
              <a:rPr spc="65" dirty="0">
                <a:solidFill>
                  <a:srgbClr val="FFFFFF"/>
                </a:solidFill>
                <a:latin typeface="Arial"/>
                <a:cs typeface="Arial"/>
              </a:rPr>
              <a:t> </a:t>
            </a:r>
            <a:r>
              <a:rPr spc="70" dirty="0"/>
              <a:t>HEADA</a:t>
            </a:r>
            <a:r>
              <a:rPr spc="80" dirty="0"/>
              <a:t> </a:t>
            </a:r>
            <a:r>
              <a:rPr spc="20" dirty="0"/>
              <a:t>2019</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5.xml"/><Relationship Id="rId1" Type="http://schemas.openxmlformats.org/officeDocument/2006/relationships/themeOverride" Target="../theme/themeOverride1.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hyperlink" Target="mailto:info@heada.org" TargetMode="External"/><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hyperlink" Target="http://www.heada.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3.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641320" y="7120460"/>
            <a:ext cx="966469" cy="145415"/>
          </a:xfrm>
          <a:prstGeom prst="rect">
            <a:avLst/>
          </a:prstGeom>
        </p:spPr>
        <p:txBody>
          <a:bodyPr vert="horz" wrap="square" lIns="0" tIns="7620" rIns="0" bIns="0" rtlCol="0">
            <a:spAutoFit/>
          </a:bodyPr>
          <a:lstStyle/>
          <a:p>
            <a:pPr marL="12700">
              <a:lnSpc>
                <a:spcPct val="100000"/>
              </a:lnSpc>
              <a:spcBef>
                <a:spcPts val="60"/>
              </a:spcBef>
            </a:pPr>
            <a:r>
              <a:rPr sz="800" spc="45" dirty="0">
                <a:latin typeface="Trebuchet MS"/>
                <a:cs typeface="Trebuchet MS"/>
              </a:rPr>
              <a:t>Rapport</a:t>
            </a:r>
            <a:r>
              <a:rPr sz="800" spc="-75" dirty="0">
                <a:latin typeface="Trebuchet MS"/>
                <a:cs typeface="Trebuchet MS"/>
              </a:rPr>
              <a:t> </a:t>
            </a:r>
            <a:r>
              <a:rPr sz="800" spc="20" dirty="0">
                <a:latin typeface="Trebuchet MS"/>
                <a:cs typeface="Trebuchet MS"/>
              </a:rPr>
              <a:t>d’activités</a:t>
            </a:r>
            <a:endParaRPr sz="800" dirty="0">
              <a:latin typeface="Trebuchet MS"/>
              <a:cs typeface="Trebuchet MS"/>
            </a:endParaRPr>
          </a:p>
        </p:txBody>
      </p:sp>
      <p:sp>
        <p:nvSpPr>
          <p:cNvPr id="6" name="object 6"/>
          <p:cNvSpPr txBox="1"/>
          <p:nvPr/>
        </p:nvSpPr>
        <p:spPr>
          <a:xfrm>
            <a:off x="3757701" y="7119749"/>
            <a:ext cx="57785" cy="160020"/>
          </a:xfrm>
          <a:prstGeom prst="rect">
            <a:avLst/>
          </a:prstGeom>
        </p:spPr>
        <p:txBody>
          <a:bodyPr vert="horz" wrap="square" lIns="0" tIns="11430" rIns="0" bIns="0" rtlCol="0">
            <a:spAutoFit/>
          </a:bodyPr>
          <a:lstStyle/>
          <a:p>
            <a:pPr marL="12700">
              <a:lnSpc>
                <a:spcPct val="100000"/>
              </a:lnSpc>
              <a:spcBef>
                <a:spcPts val="90"/>
              </a:spcBef>
            </a:pPr>
            <a:r>
              <a:rPr sz="800" spc="-195" dirty="0">
                <a:solidFill>
                  <a:srgbClr val="FFFFFF"/>
                </a:solidFill>
                <a:latin typeface="Arial"/>
                <a:cs typeface="Arial"/>
              </a:rPr>
              <a:t>1</a:t>
            </a:r>
            <a:endParaRPr sz="800" dirty="0">
              <a:latin typeface="Arial"/>
              <a:cs typeface="Arial"/>
            </a:endParaRPr>
          </a:p>
        </p:txBody>
      </p:sp>
      <p:sp>
        <p:nvSpPr>
          <p:cNvPr id="7" name="object 7"/>
          <p:cNvSpPr txBox="1"/>
          <p:nvPr/>
        </p:nvSpPr>
        <p:spPr>
          <a:xfrm>
            <a:off x="3948201" y="7120460"/>
            <a:ext cx="628650" cy="130805"/>
          </a:xfrm>
          <a:prstGeom prst="rect">
            <a:avLst/>
          </a:prstGeom>
        </p:spPr>
        <p:txBody>
          <a:bodyPr vert="horz" wrap="square" lIns="0" tIns="7620" rIns="0" bIns="0" rtlCol="0">
            <a:spAutoFit/>
          </a:bodyPr>
          <a:lstStyle/>
          <a:p>
            <a:pPr marL="12700">
              <a:lnSpc>
                <a:spcPct val="100000"/>
              </a:lnSpc>
              <a:spcBef>
                <a:spcPts val="60"/>
              </a:spcBef>
            </a:pPr>
            <a:r>
              <a:rPr sz="800" spc="70" dirty="0">
                <a:latin typeface="Trebuchet MS"/>
                <a:cs typeface="Trebuchet MS"/>
              </a:rPr>
              <a:t>HEADA</a:t>
            </a:r>
            <a:r>
              <a:rPr sz="800" spc="-70" dirty="0">
                <a:latin typeface="Trebuchet MS"/>
                <a:cs typeface="Trebuchet MS"/>
              </a:rPr>
              <a:t> </a:t>
            </a:r>
            <a:r>
              <a:rPr sz="800" spc="20" dirty="0">
                <a:latin typeface="Trebuchet MS"/>
                <a:cs typeface="Trebuchet MS"/>
              </a:rPr>
              <a:t>20</a:t>
            </a:r>
            <a:r>
              <a:rPr lang="fr-FR" sz="800" spc="20" dirty="0">
                <a:latin typeface="Trebuchet MS"/>
                <a:cs typeface="Trebuchet MS"/>
              </a:rPr>
              <a:t>24</a:t>
            </a:r>
            <a:endParaRPr sz="800" dirty="0">
              <a:latin typeface="Trebuchet MS"/>
              <a:cs typeface="Trebuchet MS"/>
            </a:endParaRPr>
          </a:p>
        </p:txBody>
      </p:sp>
      <p:sp>
        <p:nvSpPr>
          <p:cNvPr id="10" name="Rectangle 9"/>
          <p:cNvSpPr/>
          <p:nvPr/>
        </p:nvSpPr>
        <p:spPr>
          <a:xfrm>
            <a:off x="1" y="5859575"/>
            <a:ext cx="7556499" cy="1046049"/>
          </a:xfrm>
          <a:prstGeom prst="rect">
            <a:avLst/>
          </a:prstGeom>
          <a:solidFill>
            <a:srgbClr val="0F8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object 4"/>
          <p:cNvSpPr/>
          <p:nvPr/>
        </p:nvSpPr>
        <p:spPr>
          <a:xfrm>
            <a:off x="5530850" y="6414018"/>
            <a:ext cx="449484" cy="464824"/>
          </a:xfrm>
          <a:custGeom>
            <a:avLst/>
            <a:gdLst/>
            <a:ahLst/>
            <a:cxnLst/>
            <a:rect l="l" t="t" r="r" b="b"/>
            <a:pathLst>
              <a:path w="390525" h="354965">
                <a:moveTo>
                  <a:pt x="390004" y="0"/>
                </a:moveTo>
                <a:lnTo>
                  <a:pt x="0" y="0"/>
                </a:lnTo>
                <a:lnTo>
                  <a:pt x="390004" y="354545"/>
                </a:lnTo>
                <a:lnTo>
                  <a:pt x="390004" y="0"/>
                </a:lnTo>
                <a:close/>
              </a:path>
            </a:pathLst>
          </a:custGeom>
          <a:solidFill>
            <a:srgbClr val="F3C63E"/>
          </a:solidFill>
        </p:spPr>
        <p:txBody>
          <a:bodyPr wrap="square" lIns="0" tIns="0" rIns="0" bIns="0" rtlCol="0"/>
          <a:lstStyle/>
          <a:p>
            <a:endParaRPr dirty="0"/>
          </a:p>
        </p:txBody>
      </p:sp>
      <p:sp>
        <p:nvSpPr>
          <p:cNvPr id="9" name="Rectangle 8"/>
          <p:cNvSpPr/>
          <p:nvPr/>
        </p:nvSpPr>
        <p:spPr>
          <a:xfrm>
            <a:off x="5980334" y="6392975"/>
            <a:ext cx="1440046" cy="512650"/>
          </a:xfrm>
          <a:prstGeom prst="rect">
            <a:avLst/>
          </a:prstGeom>
          <a:solidFill>
            <a:srgbClr val="0F8F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t>2024</a:t>
            </a:r>
            <a:endParaRPr lang="fr-BE" sz="4800" b="1" dirty="0"/>
          </a:p>
        </p:txBody>
      </p:sp>
      <p:sp>
        <p:nvSpPr>
          <p:cNvPr id="11" name="Rectangle 10"/>
          <p:cNvSpPr/>
          <p:nvPr/>
        </p:nvSpPr>
        <p:spPr>
          <a:xfrm>
            <a:off x="1762026" y="5842933"/>
            <a:ext cx="5284528" cy="512650"/>
          </a:xfrm>
          <a:prstGeom prst="rect">
            <a:avLst/>
          </a:prstGeom>
          <a:solidFill>
            <a:srgbClr val="0F8F8E"/>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4800" b="1" dirty="0"/>
              <a:t>Rapport d’activités</a:t>
            </a:r>
            <a:endParaRPr lang="fr-BE" sz="4800" b="1" dirty="0"/>
          </a:p>
        </p:txBody>
      </p:sp>
      <p:pic>
        <p:nvPicPr>
          <p:cNvPr id="1026" name="Picture 1">
            <a:extLst>
              <a:ext uri="{FF2B5EF4-FFF2-40B4-BE49-F238E27FC236}">
                <a16:creationId xmlns:a16="http://schemas.microsoft.com/office/drawing/2014/main" id="{4BC1C9BE-E2E8-0EFF-8345-A621E127B6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233"/>
            <a:ext cx="7556500" cy="142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A8F609CA-911A-4E37-903A-92E94FA17CC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 contrast="-6000"/>
                    </a14:imgEffect>
                  </a14:imgLayer>
                </a14:imgProps>
              </a:ext>
              <a:ext uri="{28A0092B-C50C-407E-A947-70E740481C1C}">
                <a14:useLocalDpi xmlns:a14="http://schemas.microsoft.com/office/drawing/2010/main" val="0"/>
              </a:ext>
            </a:extLst>
          </a:blip>
          <a:stretch>
            <a:fillRect/>
          </a:stretch>
        </p:blipFill>
        <p:spPr>
          <a:xfrm>
            <a:off x="0" y="1488236"/>
            <a:ext cx="7556500" cy="42962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216001"/>
            <a:ext cx="7556500" cy="504190"/>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endParaRPr dirty="0"/>
          </a:p>
        </p:txBody>
      </p:sp>
      <p:sp>
        <p:nvSpPr>
          <p:cNvPr id="5" name="object 5"/>
          <p:cNvSpPr txBox="1"/>
          <p:nvPr/>
        </p:nvSpPr>
        <p:spPr>
          <a:xfrm>
            <a:off x="481764" y="780415"/>
            <a:ext cx="3080462" cy="4721805"/>
          </a:xfrm>
          <a:prstGeom prst="rect">
            <a:avLst/>
          </a:prstGeom>
        </p:spPr>
        <p:txBody>
          <a:bodyPr vert="horz" wrap="square" lIns="0" tIns="12700" rIns="0" bIns="0" rtlCol="0">
            <a:spAutoFit/>
          </a:bodyPr>
          <a:lstStyle/>
          <a:p>
            <a:r>
              <a:rPr lang="fr-FR" sz="1400" b="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Atelier De Capacitation Des </a:t>
            </a:r>
            <a:r>
              <a:rPr lang="fr-FR" sz="1400" b="1"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Apee</a:t>
            </a:r>
            <a:r>
              <a:rPr lang="fr-FR" sz="1400" b="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à La Parentalité Positive, Contre La Violence Faite Aux Enfants</a:t>
            </a:r>
            <a:endParaRPr lang="fr-BE" sz="1400" b="1" spc="10" dirty="0">
              <a:solidFill>
                <a:schemeClr val="accent5">
                  <a:lumMod val="75000"/>
                </a:schemeClr>
              </a:solidFill>
              <a:latin typeface="Times New Roman" panose="02020603050405020304" pitchFamily="18" charset="0"/>
              <a:cs typeface="Times New Roman" panose="02020603050405020304" pitchFamily="18" charset="0"/>
            </a:endParaRPr>
          </a:p>
          <a:p>
            <a:pPr lvl="0" algn="just"/>
            <a:r>
              <a:rPr lang="fr-FR" sz="1200" dirty="0">
                <a:effectLst/>
                <a:latin typeface="Times New Roman" panose="02020603050405020304" pitchFamily="18" charset="0"/>
                <a:ea typeface="Calibri" panose="020F0502020204030204" pitchFamily="34" charset="0"/>
              </a:rPr>
              <a:t>       </a:t>
            </a:r>
          </a:p>
          <a:p>
            <a:pPr lvl="0" algn="just"/>
            <a:r>
              <a:rPr lang="fr-FR" sz="1050" dirty="0">
                <a:latin typeface="Trebuchet MS" panose="020B0603020202020204" pitchFamily="34" charset="0"/>
                <a:ea typeface="Calibri" panose="020F0502020204030204" pitchFamily="34" charset="0"/>
              </a:rPr>
              <a:t>HEADA en partenariat avec l’AFFJTICE, a organisé un atelier sur la parentalité positive.</a:t>
            </a:r>
          </a:p>
          <a:p>
            <a:pPr lvl="0" algn="just"/>
            <a:endParaRPr lang="fr-FR" sz="1050" dirty="0">
              <a:latin typeface="Trebuchet MS" panose="020B0603020202020204" pitchFamily="34" charset="0"/>
              <a:ea typeface="Calibri" panose="020F0502020204030204" pitchFamily="34" charset="0"/>
            </a:endParaRPr>
          </a:p>
          <a:p>
            <a:pPr lvl="0" algn="just"/>
            <a:r>
              <a:rPr lang="fr-FR" sz="1050" dirty="0">
                <a:latin typeface="Trebuchet MS" panose="020B0603020202020204" pitchFamily="34" charset="0"/>
                <a:ea typeface="Calibri" panose="020F0502020204030204" pitchFamily="34" charset="0"/>
              </a:rPr>
              <a:t>Cet </a:t>
            </a:r>
            <a:r>
              <a:rPr lang="fr-FR" sz="1050" dirty="0" err="1">
                <a:latin typeface="Trebuchet MS" panose="020B0603020202020204" pitchFamily="34" charset="0"/>
                <a:ea typeface="Calibri" panose="020F0502020204030204" pitchFamily="34" charset="0"/>
              </a:rPr>
              <a:t>atélier</a:t>
            </a:r>
            <a:r>
              <a:rPr lang="fr-FR" sz="1050" dirty="0">
                <a:latin typeface="Trebuchet MS" panose="020B0603020202020204" pitchFamily="34" charset="0"/>
                <a:ea typeface="Calibri" panose="020F0502020204030204" pitchFamily="34" charset="0"/>
              </a:rPr>
              <a:t> a réuni des experts tels que le Professeur Marcelline </a:t>
            </a:r>
            <a:r>
              <a:rPr lang="fr-FR" sz="1050" dirty="0" err="1">
                <a:latin typeface="Trebuchet MS" panose="020B0603020202020204" pitchFamily="34" charset="0"/>
                <a:ea typeface="Calibri" panose="020F0502020204030204" pitchFamily="34" charset="0"/>
              </a:rPr>
              <a:t>Djeumeni</a:t>
            </a:r>
            <a:r>
              <a:rPr lang="fr-FR" sz="1050" dirty="0">
                <a:latin typeface="Trebuchet MS" panose="020B0603020202020204" pitchFamily="34" charset="0"/>
                <a:ea typeface="Calibri" panose="020F0502020204030204" pitchFamily="34" charset="0"/>
              </a:rPr>
              <a:t> </a:t>
            </a:r>
            <a:r>
              <a:rPr lang="fr-FR" sz="1050" dirty="0" err="1">
                <a:latin typeface="Trebuchet MS" panose="020B0603020202020204" pitchFamily="34" charset="0"/>
                <a:ea typeface="Calibri" panose="020F0502020204030204" pitchFamily="34" charset="0"/>
              </a:rPr>
              <a:t>Tchamabe</a:t>
            </a:r>
            <a:r>
              <a:rPr lang="fr-FR" sz="1050" dirty="0">
                <a:latin typeface="Trebuchet MS" panose="020B0603020202020204" pitchFamily="34" charset="0"/>
                <a:ea typeface="Calibri" panose="020F0502020204030204" pitchFamily="34" charset="0"/>
              </a:rPr>
              <a:t>, le Dr Édith </a:t>
            </a:r>
            <a:r>
              <a:rPr lang="fr-FR" sz="1050" dirty="0" err="1">
                <a:latin typeface="Trebuchet MS" panose="020B0603020202020204" pitchFamily="34" charset="0"/>
                <a:ea typeface="Calibri" panose="020F0502020204030204" pitchFamily="34" charset="0"/>
              </a:rPr>
              <a:t>Ndjah</a:t>
            </a:r>
            <a:r>
              <a:rPr lang="fr-FR" sz="1050" dirty="0">
                <a:latin typeface="Trebuchet MS" panose="020B0603020202020204" pitchFamily="34" charset="0"/>
                <a:ea typeface="Calibri" panose="020F0502020204030204" pitchFamily="34" charset="0"/>
              </a:rPr>
              <a:t> </a:t>
            </a:r>
            <a:r>
              <a:rPr lang="fr-FR" sz="1050" dirty="0" err="1">
                <a:latin typeface="Trebuchet MS" panose="020B0603020202020204" pitchFamily="34" charset="0"/>
                <a:ea typeface="Calibri" panose="020F0502020204030204" pitchFamily="34" charset="0"/>
              </a:rPr>
              <a:t>Etolo</a:t>
            </a:r>
            <a:r>
              <a:rPr lang="fr-FR" sz="1050" dirty="0">
                <a:latin typeface="Trebuchet MS" panose="020B0603020202020204" pitchFamily="34" charset="0"/>
                <a:ea typeface="Calibri" panose="020F0502020204030204" pitchFamily="34" charset="0"/>
              </a:rPr>
              <a:t> et M. Roger </a:t>
            </a:r>
            <a:r>
              <a:rPr lang="fr-FR" sz="1050" dirty="0" err="1">
                <a:latin typeface="Trebuchet MS" panose="020B0603020202020204" pitchFamily="34" charset="0"/>
                <a:ea typeface="Calibri" panose="020F0502020204030204" pitchFamily="34" charset="0"/>
              </a:rPr>
              <a:t>Seukap</a:t>
            </a:r>
            <a:r>
              <a:rPr lang="fr-FR" sz="1050" dirty="0">
                <a:latin typeface="Trebuchet MS" panose="020B0603020202020204" pitchFamily="34" charset="0"/>
                <a:ea typeface="Calibri" panose="020F0502020204030204" pitchFamily="34" charset="0"/>
              </a:rPr>
              <a:t>, pour outiller les parents face aux défis de la violence envers les enfants. </a:t>
            </a:r>
          </a:p>
          <a:p>
            <a:pPr lvl="0" algn="just"/>
            <a:r>
              <a:rPr lang="fr-FR" sz="1050" dirty="0">
                <a:latin typeface="Trebuchet MS" panose="020B0603020202020204" pitchFamily="34" charset="0"/>
                <a:ea typeface="Calibri" panose="020F0502020204030204" pitchFamily="34" charset="0"/>
              </a:rPr>
              <a:t>Cet événement visait à renforcer leurs connaissances sur les types de violences familiales et sociétales, leurs impacts dévastateurs, et les moyens de prévention et de détection précoce. </a:t>
            </a:r>
          </a:p>
          <a:p>
            <a:pPr lvl="0" algn="just"/>
            <a:r>
              <a:rPr lang="fr-FR" sz="1050" dirty="0">
                <a:latin typeface="Trebuchet MS" panose="020B0603020202020204" pitchFamily="34" charset="0"/>
                <a:ea typeface="Calibri" panose="020F0502020204030204" pitchFamily="34" charset="0"/>
              </a:rPr>
              <a:t>Les discussions ont mis l’accent sur l’importance du dialogue, de l’affection, et de la vigilance parentale, tout en soulignant les dangers liés à l’utilisation excessive des outils numériques par les enfants, tels que l’isolement et l’exposition aux risques d’exploitation. </a:t>
            </a:r>
          </a:p>
          <a:p>
            <a:pPr lvl="0" algn="just"/>
            <a:r>
              <a:rPr lang="fr-FR" sz="1050" dirty="0">
                <a:latin typeface="Trebuchet MS" panose="020B0603020202020204" pitchFamily="34" charset="0"/>
                <a:ea typeface="Calibri" panose="020F0502020204030204" pitchFamily="34" charset="0"/>
              </a:rPr>
              <a:t>Les participants ont été encouragés à recourir aux structures compétentes pour signaler les cas de violence et à développer des activités génératrices de revenus pour réduire la vulnérabilité économique, renforçant ainsi le bien-être et la sécurité des enfants.</a:t>
            </a:r>
            <a:endParaRPr lang="fr-BE" sz="1050" dirty="0">
              <a:solidFill>
                <a:srgbClr val="000000"/>
              </a:solidFill>
              <a:latin typeface="Trebuchet MS" panose="020B0603020202020204" pitchFamily="34" charset="0"/>
              <a:cs typeface="Times New Roman" panose="02020603050405020304" pitchFamily="18" charset="0"/>
            </a:endParaRPr>
          </a:p>
        </p:txBody>
      </p:sp>
      <p:sp>
        <p:nvSpPr>
          <p:cNvPr id="7" name="object 7"/>
          <p:cNvSpPr txBox="1">
            <a:spLocks noGrp="1"/>
          </p:cNvSpPr>
          <p:nvPr>
            <p:ph type="title"/>
          </p:nvPr>
        </p:nvSpPr>
        <p:spPr>
          <a:xfrm>
            <a:off x="791300" y="292472"/>
            <a:ext cx="5075182" cy="320601"/>
          </a:xfrm>
          <a:prstGeom prst="rect">
            <a:avLst/>
          </a:prstGeom>
        </p:spPr>
        <p:txBody>
          <a:bodyPr vert="horz" wrap="square" lIns="0" tIns="12700" rIns="0" bIns="0" rtlCol="0">
            <a:spAutoFit/>
          </a:bodyPr>
          <a:lstStyle/>
          <a:p>
            <a:pPr marL="12700">
              <a:lnSpc>
                <a:spcPct val="100000"/>
              </a:lnSpc>
              <a:spcBef>
                <a:spcPts val="100"/>
              </a:spcBef>
            </a:pPr>
            <a:r>
              <a:rPr lang="fr-FR" sz="2000" b="1" kern="1200" spc="5" dirty="0">
                <a:solidFill>
                  <a:schemeClr val="bg1"/>
                </a:solidFill>
                <a:latin typeface="Noto Sans Arabic SemCond"/>
                <a:ea typeface="+mn-ea"/>
                <a:cs typeface="+mn-cs"/>
              </a:rPr>
              <a:t>ACTIVITES COMMUNAUTAIRES: EDUCATION</a:t>
            </a:r>
            <a:endParaRPr sz="2000" b="1" kern="1200" spc="5" dirty="0">
              <a:solidFill>
                <a:schemeClr val="bg1"/>
              </a:solidFill>
              <a:latin typeface="Noto Sans Arabic SemCond"/>
              <a:ea typeface="+mn-ea"/>
              <a:cs typeface="+mn-cs"/>
            </a:endParaRPr>
          </a:p>
        </p:txBody>
      </p:sp>
      <p:sp>
        <p:nvSpPr>
          <p:cNvPr id="9" name="object 9"/>
          <p:cNvSpPr/>
          <p:nvPr/>
        </p:nvSpPr>
        <p:spPr>
          <a:xfrm>
            <a:off x="278993" y="233654"/>
            <a:ext cx="441007" cy="468350"/>
          </a:xfrm>
          <a:prstGeom prst="rect">
            <a:avLst/>
          </a:prstGeom>
          <a:blipFill>
            <a:blip r:embed="rId2" cstate="print"/>
            <a:stretch>
              <a:fillRect/>
            </a:stretch>
          </a:blipFill>
        </p:spPr>
        <p:txBody>
          <a:bodyPr wrap="square" lIns="0" tIns="0" rIns="0" bIns="0" rtlCol="0"/>
          <a:lstStyle/>
          <a:p>
            <a:endParaRPr dirty="0"/>
          </a:p>
        </p:txBody>
      </p:sp>
      <p:sp>
        <p:nvSpPr>
          <p:cNvPr id="10" name="object 10"/>
          <p:cNvSpPr txBox="1">
            <a:spLocks noGrp="1"/>
          </p:cNvSpPr>
          <p:nvPr>
            <p:ph type="sldNum" sz="quarter" idx="7"/>
          </p:nvPr>
        </p:nvSpPr>
        <p:spPr>
          <a:xfrm>
            <a:off x="2634859" y="7175165"/>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err="1"/>
              <a:t>d’activités</a:t>
            </a:r>
            <a:r>
              <a:rPr lang="fr-FR" spc="20" dirty="0"/>
              <a:t> </a:t>
            </a:r>
            <a:r>
              <a:rPr spc="20" dirty="0"/>
              <a:t> </a:t>
            </a:r>
            <a:fld id="{81D60167-4931-47E6-BA6A-407CBD079E47}" type="slidenum">
              <a:rPr spc="65">
                <a:solidFill>
                  <a:srgbClr val="FFFFFF"/>
                </a:solidFill>
                <a:latin typeface="Arial"/>
                <a:cs typeface="Arial"/>
              </a:rPr>
              <a:pPr marL="12700">
                <a:lnSpc>
                  <a:spcPct val="100000"/>
                </a:lnSpc>
                <a:spcBef>
                  <a:spcPts val="90"/>
                </a:spcBef>
              </a:pPr>
              <a:t>10</a:t>
            </a:fld>
            <a:r>
              <a:rPr spc="65" dirty="0">
                <a:solidFill>
                  <a:srgbClr val="FFFFFF"/>
                </a:solidFill>
                <a:latin typeface="Arial"/>
                <a:cs typeface="Arial"/>
              </a:rPr>
              <a:t> </a:t>
            </a:r>
            <a:r>
              <a:rPr lang="fr-F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3" name="object 8">
            <a:extLst>
              <a:ext uri="{FF2B5EF4-FFF2-40B4-BE49-F238E27FC236}">
                <a16:creationId xmlns:a16="http://schemas.microsoft.com/office/drawing/2014/main" id="{C48127BE-F99D-CAE8-A02A-DB2A7BCC6205}"/>
              </a:ext>
            </a:extLst>
          </p:cNvPr>
          <p:cNvSpPr/>
          <p:nvPr/>
        </p:nvSpPr>
        <p:spPr>
          <a:xfrm>
            <a:off x="137346" y="809097"/>
            <a:ext cx="252087"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dirty="0"/>
          </a:p>
        </p:txBody>
      </p:sp>
      <p:pic>
        <p:nvPicPr>
          <p:cNvPr id="8" name="Image 7">
            <a:extLst>
              <a:ext uri="{FF2B5EF4-FFF2-40B4-BE49-F238E27FC236}">
                <a16:creationId xmlns:a16="http://schemas.microsoft.com/office/drawing/2014/main" id="{4AB28E2F-B970-3108-BFEB-68D03EB99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64" y="5474618"/>
            <a:ext cx="3080462" cy="1619175"/>
          </a:xfrm>
          <a:prstGeom prst="rect">
            <a:avLst/>
          </a:prstGeom>
        </p:spPr>
      </p:pic>
      <p:sp>
        <p:nvSpPr>
          <p:cNvPr id="6" name="object 5">
            <a:extLst>
              <a:ext uri="{FF2B5EF4-FFF2-40B4-BE49-F238E27FC236}">
                <a16:creationId xmlns:a16="http://schemas.microsoft.com/office/drawing/2014/main" id="{9DCDF360-3476-0174-39A8-0E6CB31CC157}"/>
              </a:ext>
            </a:extLst>
          </p:cNvPr>
          <p:cNvSpPr txBox="1"/>
          <p:nvPr/>
        </p:nvSpPr>
        <p:spPr>
          <a:xfrm>
            <a:off x="4082166" y="772040"/>
            <a:ext cx="3080460" cy="4160113"/>
          </a:xfrm>
          <a:prstGeom prst="rect">
            <a:avLst/>
          </a:prstGeom>
        </p:spPr>
        <p:txBody>
          <a:bodyPr vert="horz" wrap="square" lIns="0" tIns="12700" rIns="0" bIns="0" rtlCol="0">
            <a:spAutoFit/>
          </a:bodyPr>
          <a:lstStyle/>
          <a:p>
            <a:pPr algn="just"/>
            <a:r>
              <a:rPr lang="fr-FR" sz="1400" b="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Colloque scientifique national sur le thème: </a:t>
            </a:r>
            <a:r>
              <a:rPr lang="fr-CM" sz="1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Former au monde de demain, Eduquer à la durabilité, quelles formations dans la francophonie? »</a:t>
            </a:r>
          </a:p>
          <a:p>
            <a:pPr algn="just"/>
            <a:endParaRPr lang="fr-CM" sz="1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1050" dirty="0">
                <a:latin typeface="Trebuchet MS" panose="020B0603020202020204" pitchFamily="34" charset="0"/>
              </a:rPr>
              <a:t>Sous le patronage du Recteur de l’Université de Yaoundé I, ce colloque, initié par le </a:t>
            </a:r>
            <a:r>
              <a:rPr lang="fr-FR" sz="1050" dirty="0" err="1">
                <a:latin typeface="Trebuchet MS" panose="020B0603020202020204" pitchFamily="34" charset="0"/>
              </a:rPr>
              <a:t>RéUniFEDD</a:t>
            </a:r>
            <a:r>
              <a:rPr lang="fr-FR" sz="1050" dirty="0">
                <a:latin typeface="Trebuchet MS" panose="020B0603020202020204" pitchFamily="34" charset="0"/>
              </a:rPr>
              <a:t> via le programme FECODD et soutenu par l’Association HEADA, a rassemblé environ 100 participants pour promouvoir une éducation durable.</a:t>
            </a:r>
          </a:p>
          <a:p>
            <a:pPr algn="just"/>
            <a:endParaRPr lang="fr-FR" sz="1050" dirty="0">
              <a:latin typeface="Trebuchet MS" panose="020B0603020202020204" pitchFamily="34" charset="0"/>
            </a:endParaRPr>
          </a:p>
          <a:p>
            <a:pPr algn="just"/>
            <a:r>
              <a:rPr lang="fr-FR" sz="1050" dirty="0">
                <a:latin typeface="Trebuchet MS" panose="020B0603020202020204" pitchFamily="34" charset="0"/>
              </a:rPr>
              <a:t>Sur deux jours, les travaux ont présenté des outils pédagogiques innovants développés dans le cadre du projet FECODD, avec une expérimentation dans divers contextes (écoles, universités, associations, collectivités). </a:t>
            </a:r>
          </a:p>
          <a:p>
            <a:pPr algn="just"/>
            <a:endParaRPr lang="fr-FR" sz="1050" dirty="0">
              <a:latin typeface="Trebuchet MS" panose="020B0603020202020204" pitchFamily="34" charset="0"/>
            </a:endParaRPr>
          </a:p>
          <a:p>
            <a:pPr algn="just"/>
            <a:r>
              <a:rPr lang="fr-FR" sz="1050" dirty="0">
                <a:latin typeface="Trebuchet MS" panose="020B0603020202020204" pitchFamily="34" charset="0"/>
              </a:rPr>
              <a:t>Répartis en ateliers thématiques (formateurs, collectivités, enseignants, étudiants), les participants ont produit un manifeste collectif. Connecté à une dynamique internationale (France, Algérie, Côte d’Ivoire), le colloque a mutualisé conférences et tables rondes via la plateforme Teams pour renforcer la collaboration.</a:t>
            </a:r>
            <a:endParaRPr lang="fr-CM" sz="1400" b="1" dirty="0">
              <a:solidFill>
                <a:schemeClr val="accent5">
                  <a:lumMod val="75000"/>
                </a:schemeClr>
              </a:solidFill>
              <a:latin typeface="Trebuchet MS" panose="020B0603020202020204" pitchFamily="34" charset="0"/>
              <a:ea typeface="Calibri" panose="020F0502020204030204" pitchFamily="34" charset="0"/>
              <a:cs typeface="Times New Roman" panose="02020603050405020304" pitchFamily="18" charset="0"/>
            </a:endParaRPr>
          </a:p>
        </p:txBody>
      </p:sp>
      <p:sp>
        <p:nvSpPr>
          <p:cNvPr id="11" name="object 8">
            <a:extLst>
              <a:ext uri="{FF2B5EF4-FFF2-40B4-BE49-F238E27FC236}">
                <a16:creationId xmlns:a16="http://schemas.microsoft.com/office/drawing/2014/main" id="{33F22045-C075-225F-DB68-BEF4A05DE1E4}"/>
              </a:ext>
            </a:extLst>
          </p:cNvPr>
          <p:cNvSpPr/>
          <p:nvPr/>
        </p:nvSpPr>
        <p:spPr>
          <a:xfrm>
            <a:off x="3736973" y="809096"/>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dirty="0"/>
          </a:p>
        </p:txBody>
      </p:sp>
      <p:pic>
        <p:nvPicPr>
          <p:cNvPr id="13" name="Image 12">
            <a:extLst>
              <a:ext uri="{FF2B5EF4-FFF2-40B4-BE49-F238E27FC236}">
                <a16:creationId xmlns:a16="http://schemas.microsoft.com/office/drawing/2014/main" id="{BB959B2E-B878-1035-709F-089336E02C2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2167" y="5005561"/>
            <a:ext cx="1712308" cy="1512168"/>
          </a:xfrm>
          <a:prstGeom prst="rect">
            <a:avLst/>
          </a:prstGeom>
          <a:noFill/>
          <a:ln>
            <a:noFill/>
          </a:ln>
        </p:spPr>
      </p:pic>
      <p:pic>
        <p:nvPicPr>
          <p:cNvPr id="14" name="Image 13">
            <a:extLst>
              <a:ext uri="{FF2B5EF4-FFF2-40B4-BE49-F238E27FC236}">
                <a16:creationId xmlns:a16="http://schemas.microsoft.com/office/drawing/2014/main" id="{B6F67356-3CD6-61B2-82CA-1A58DAC353F8}"/>
              </a:ext>
            </a:extLst>
          </p:cNvPr>
          <p:cNvPicPr>
            <a:picLocks noChangeAspect="1"/>
          </p:cNvPicPr>
          <p:nvPr/>
        </p:nvPicPr>
        <p:blipFill>
          <a:blip r:embed="rId5" cstate="print">
            <a:extLst>
              <a:ext uri="{28A0092B-C50C-407E-A947-70E740481C1C}">
                <a14:useLocalDpi xmlns:a14="http://schemas.microsoft.com/office/drawing/2010/main" val="0"/>
              </a:ext>
            </a:extLst>
          </a:blip>
          <a:srcRect r="33417"/>
          <a:stretch/>
        </p:blipFill>
        <p:spPr bwMode="auto">
          <a:xfrm rot="5400000">
            <a:off x="5742059" y="5129983"/>
            <a:ext cx="1512168" cy="1263323"/>
          </a:xfrm>
          <a:prstGeom prst="rect">
            <a:avLst/>
          </a:prstGeom>
          <a:noFill/>
          <a:ln>
            <a:noFill/>
          </a:ln>
        </p:spPr>
      </p:pic>
    </p:spTree>
    <p:extLst>
      <p:ext uri="{BB962C8B-B14F-4D97-AF65-F5344CB8AC3E}">
        <p14:creationId xmlns:p14="http://schemas.microsoft.com/office/powerpoint/2010/main" val="4293996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2634859" y="7119956"/>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err="1"/>
              <a:t>d’activités</a:t>
            </a:r>
            <a:r>
              <a:rPr spc="20" dirty="0"/>
              <a:t> </a:t>
            </a:r>
            <a:r>
              <a:rPr lang="fr-FR" spc="20" dirty="0"/>
              <a:t>  </a:t>
            </a:r>
            <a:fld id="{81D60167-4931-47E6-BA6A-407CBD079E47}" type="slidenum">
              <a:rPr spc="65" smtClean="0">
                <a:solidFill>
                  <a:srgbClr val="FFFFFF"/>
                </a:solidFill>
                <a:latin typeface="Arial"/>
                <a:cs typeface="Arial"/>
              </a:rPr>
              <a:t>11</a:t>
            </a:fld>
            <a:r>
              <a:rPr spc="65" dirty="0">
                <a:solidFill>
                  <a:srgbClr val="FFFFFF"/>
                </a:solidFill>
                <a:latin typeface="Arial"/>
                <a:cs typeface="Arial"/>
              </a:rPr>
              <a:t> </a:t>
            </a:r>
            <a:r>
              <a:rPr lang="fr-F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11" name="object 2"/>
          <p:cNvSpPr txBox="1"/>
          <p:nvPr/>
        </p:nvSpPr>
        <p:spPr>
          <a:xfrm>
            <a:off x="493266" y="777782"/>
            <a:ext cx="3138449" cy="3897157"/>
          </a:xfrm>
          <a:prstGeom prst="rect">
            <a:avLst/>
          </a:prstGeom>
        </p:spPr>
        <p:txBody>
          <a:bodyPr vert="horz" wrap="square" lIns="0" tIns="12700" rIns="0" bIns="0" rtlCol="0">
            <a:spAutoFit/>
          </a:bodyPr>
          <a:lstStyle/>
          <a:p>
            <a:pPr marL="12700" marR="5080" algn="just">
              <a:lnSpc>
                <a:spcPct val="111100"/>
              </a:lnSpc>
              <a:spcBef>
                <a:spcPts val="100"/>
              </a:spcBef>
            </a:pPr>
            <a:r>
              <a:rPr lang="fr-BE" sz="1200" b="1" dirty="0">
                <a:solidFill>
                  <a:srgbClr val="0F8F8E"/>
                </a:solidFill>
                <a:latin typeface="Times New Roman" panose="02020603050405020304" pitchFamily="18" charset="0"/>
                <a:cs typeface="Times New Roman" panose="02020603050405020304" pitchFamily="18" charset="0"/>
              </a:rPr>
              <a:t>Recherche dans le développement des solutions alternatives innovantes d’offre des services différencier de la prise en charge des personnes vivant avec le VIH (PVVIH) ou affectées au niveau communautaire à travers des applications mobiles basées sur les NTIC</a:t>
            </a:r>
            <a:endParaRPr lang="fr-BE" sz="1200" dirty="0">
              <a:latin typeface="Times New Roman" panose="02020603050405020304" pitchFamily="18" charset="0"/>
              <a:cs typeface="Times New Roman" panose="02020603050405020304" pitchFamily="18" charset="0"/>
            </a:endParaRPr>
          </a:p>
          <a:p>
            <a:pPr marL="12700" marR="5080" algn="just">
              <a:lnSpc>
                <a:spcPct val="111100"/>
              </a:lnSpc>
              <a:spcBef>
                <a:spcPts val="100"/>
              </a:spcBef>
            </a:pPr>
            <a:r>
              <a:rPr lang="fr-BE" sz="1200" spc="80" dirty="0">
                <a:latin typeface="Times New Roman" panose="02020603050405020304" pitchFamily="18" charset="0"/>
                <a:cs typeface="Times New Roman" panose="02020603050405020304" pitchFamily="18" charset="0"/>
              </a:rPr>
              <a:t>   </a:t>
            </a:r>
            <a:endParaRPr lang="fr-BE" sz="1050" spc="80" dirty="0">
              <a:latin typeface="Trebuchet MS" panose="020B0603020202020204" pitchFamily="34" charset="0"/>
              <a:cs typeface="Times New Roman" panose="02020603050405020304" pitchFamily="18" charset="0"/>
            </a:endParaRPr>
          </a:p>
          <a:p>
            <a:pPr marL="12700" marR="5080" algn="just">
              <a:spcBef>
                <a:spcPts val="100"/>
              </a:spcBef>
            </a:pPr>
            <a:r>
              <a:rPr lang="fr-BE" sz="1050" spc="80" dirty="0">
                <a:latin typeface="Trebuchet MS" panose="020B0603020202020204" pitchFamily="34" charset="0"/>
                <a:cs typeface="Times New Roman" panose="02020603050405020304" pitchFamily="18" charset="0"/>
              </a:rPr>
              <a:t>L’équipe de la division </a:t>
            </a:r>
            <a:r>
              <a:rPr lang="fr-BE" sz="1050" spc="80" dirty="0" err="1">
                <a:latin typeface="Trebuchet MS" panose="020B0603020202020204" pitchFamily="34" charset="0"/>
                <a:cs typeface="Times New Roman" panose="02020603050405020304" pitchFamily="18" charset="0"/>
              </a:rPr>
              <a:t>Innov’Tech</a:t>
            </a:r>
            <a:r>
              <a:rPr lang="fr-BE" sz="1050" spc="80" dirty="0">
                <a:latin typeface="Trebuchet MS" panose="020B0603020202020204" pitchFamily="34" charset="0"/>
                <a:cs typeface="Times New Roman" panose="02020603050405020304" pitchFamily="18" charset="0"/>
              </a:rPr>
              <a:t> de l’association HEADA a poursuivi au cours de l’année 2024, ses travaux de recherche en développement pour la conception et la réalisation d’une application qui devra aider à apporter une solution alternative innovante dans l’offre des services continue de prise en charge des PVVIH et personnes affectées au sein des communautés. L’idée de l’importance de la disponibilisation d’une telle application est venue du constat que nous avions fait sur la perturbation du système de prise en charge des patients VIH dans les formations sanitaires, dès l’apparition de la pandémie du COVID19.</a:t>
            </a:r>
          </a:p>
        </p:txBody>
      </p:sp>
      <p:sp>
        <p:nvSpPr>
          <p:cNvPr id="12" name="object 4"/>
          <p:cNvSpPr/>
          <p:nvPr/>
        </p:nvSpPr>
        <p:spPr>
          <a:xfrm>
            <a:off x="127496" y="772644"/>
            <a:ext cx="288290" cy="262255"/>
          </a:xfrm>
          <a:custGeom>
            <a:avLst/>
            <a:gdLst/>
            <a:ahLst/>
            <a:cxnLst/>
            <a:rect l="l" t="t" r="r" b="b"/>
            <a:pathLst>
              <a:path w="288290" h="262255">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sp>
        <p:nvSpPr>
          <p:cNvPr id="7" name="object 4"/>
          <p:cNvSpPr/>
          <p:nvPr/>
        </p:nvSpPr>
        <p:spPr>
          <a:xfrm>
            <a:off x="0" y="123825"/>
            <a:ext cx="7556500" cy="504190"/>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endParaRPr/>
          </a:p>
        </p:txBody>
      </p:sp>
      <p:sp>
        <p:nvSpPr>
          <p:cNvPr id="8" name="object 7"/>
          <p:cNvSpPr txBox="1">
            <a:spLocks/>
          </p:cNvSpPr>
          <p:nvPr/>
        </p:nvSpPr>
        <p:spPr>
          <a:xfrm>
            <a:off x="791300" y="123825"/>
            <a:ext cx="3977550" cy="50526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fr-FR" sz="3200" b="1" spc="5" dirty="0">
                <a:solidFill>
                  <a:schemeClr val="bg1"/>
                </a:solidFill>
                <a:latin typeface="Noto Sans Arabic SemCond"/>
                <a:ea typeface="+mn-ea"/>
                <a:cs typeface="+mn-cs"/>
              </a:rPr>
              <a:t>INNOVATION</a:t>
            </a:r>
          </a:p>
        </p:txBody>
      </p:sp>
      <p:sp>
        <p:nvSpPr>
          <p:cNvPr id="13" name="object 9"/>
          <p:cNvSpPr/>
          <p:nvPr/>
        </p:nvSpPr>
        <p:spPr>
          <a:xfrm>
            <a:off x="278993" y="123825"/>
            <a:ext cx="441007" cy="468350"/>
          </a:xfrm>
          <a:prstGeom prst="rect">
            <a:avLst/>
          </a:prstGeom>
          <a:blipFill>
            <a:blip r:embed="rId3" cstate="print"/>
            <a:stretch>
              <a:fillRect/>
            </a:stretch>
          </a:blipFill>
        </p:spPr>
        <p:txBody>
          <a:bodyPr wrap="square" lIns="0" tIns="0" rIns="0" bIns="0" rtlCol="0"/>
          <a:lstStyle/>
          <a:p>
            <a:endParaRPr/>
          </a:p>
        </p:txBody>
      </p:sp>
      <p:sp>
        <p:nvSpPr>
          <p:cNvPr id="14" name="object 2"/>
          <p:cNvSpPr txBox="1"/>
          <p:nvPr/>
        </p:nvSpPr>
        <p:spPr>
          <a:xfrm>
            <a:off x="4083050" y="765939"/>
            <a:ext cx="3138449" cy="2139047"/>
          </a:xfrm>
          <a:prstGeom prst="rect">
            <a:avLst/>
          </a:prstGeom>
        </p:spPr>
        <p:txBody>
          <a:bodyPr vert="horz" wrap="square" lIns="0" tIns="12700" rIns="0" bIns="0" rtlCol="0">
            <a:spAutoFit/>
          </a:bodyPr>
          <a:lstStyle/>
          <a:p>
            <a:pPr marL="12700" marR="5080" algn="just">
              <a:spcBef>
                <a:spcPts val="100"/>
              </a:spcBef>
            </a:pPr>
            <a:r>
              <a:rPr lang="fr-FR" sz="1050" spc="100" dirty="0">
                <a:latin typeface="Trebuchet MS" panose="020B0603020202020204" pitchFamily="34" charset="0"/>
                <a:cs typeface="Times New Roman" panose="02020603050405020304" pitchFamily="18" charset="0"/>
              </a:rPr>
              <a:t>proposé par « l’</a:t>
            </a:r>
            <a:r>
              <a:rPr lang="fr-FR" sz="1050" spc="100" dirty="0" err="1">
                <a:latin typeface="Trebuchet MS" panose="020B0603020202020204" pitchFamily="34" charset="0"/>
                <a:cs typeface="Times New Roman" panose="02020603050405020304" pitchFamily="18" charset="0"/>
              </a:rPr>
              <a:t>University</a:t>
            </a:r>
            <a:r>
              <a:rPr lang="fr-FR" sz="1050" spc="100" dirty="0">
                <a:latin typeface="Trebuchet MS" panose="020B0603020202020204" pitchFamily="34" charset="0"/>
                <a:cs typeface="Times New Roman" panose="02020603050405020304" pitchFamily="18" charset="0"/>
              </a:rPr>
              <a:t> </a:t>
            </a:r>
            <a:r>
              <a:rPr lang="fr-FR" sz="1050" spc="100" dirty="0" err="1">
                <a:latin typeface="Trebuchet MS" panose="020B0603020202020204" pitchFamily="34" charset="0"/>
                <a:cs typeface="Times New Roman" panose="02020603050405020304" pitchFamily="18" charset="0"/>
              </a:rPr>
              <a:t>College</a:t>
            </a:r>
            <a:r>
              <a:rPr lang="fr-FR" sz="1050" spc="100" dirty="0">
                <a:latin typeface="Trebuchet MS" panose="020B0603020202020204" pitchFamily="34" charset="0"/>
                <a:cs typeface="Times New Roman" panose="02020603050405020304" pitchFamily="18" charset="0"/>
              </a:rPr>
              <a:t> London (UCL) ». Il s’agit d’un projet de 4 (quatre) années dont l’objectif est de comprendre les mécanismes aboutissant à l’infection au VIH au sein des femmes vivant en Afrique afin de mettre sur pied une nouvelle intervention dans le but de lutter contre les infections sexuellement transmissibles (</a:t>
            </a:r>
            <a:r>
              <a:rPr lang="fr-FR" sz="1050" spc="100" dirty="0" err="1">
                <a:latin typeface="Trebuchet MS" panose="020B0603020202020204" pitchFamily="34" charset="0"/>
                <a:cs typeface="Times New Roman" panose="02020603050405020304" pitchFamily="18" charset="0"/>
              </a:rPr>
              <a:t>ISTs</a:t>
            </a:r>
            <a:r>
              <a:rPr lang="fr-FR" sz="1050" spc="100" dirty="0">
                <a:latin typeface="Trebuchet MS" panose="020B0603020202020204" pitchFamily="34" charset="0"/>
                <a:cs typeface="Times New Roman" panose="02020603050405020304" pitchFamily="18" charset="0"/>
              </a:rPr>
              <a:t>).</a:t>
            </a:r>
          </a:p>
          <a:p>
            <a:pPr marL="12700" marR="5080" algn="just">
              <a:spcBef>
                <a:spcPts val="100"/>
              </a:spcBef>
            </a:pPr>
            <a:endParaRPr lang="fr-FR" sz="1050" spc="100" dirty="0">
              <a:latin typeface="Trebuchet MS" panose="020B0603020202020204" pitchFamily="34" charset="0"/>
              <a:cs typeface="Times New Roman" panose="02020603050405020304" pitchFamily="18" charset="0"/>
            </a:endParaRPr>
          </a:p>
          <a:p>
            <a:pPr marL="12700" marR="5080" algn="just">
              <a:spcBef>
                <a:spcPts val="100"/>
              </a:spcBef>
            </a:pPr>
            <a:r>
              <a:rPr lang="fr-FR" sz="1050" spc="100" dirty="0">
                <a:latin typeface="Trebuchet MS" panose="020B0603020202020204" pitchFamily="34" charset="0"/>
                <a:cs typeface="Times New Roman" panose="02020603050405020304" pitchFamily="18" charset="0"/>
              </a:rPr>
              <a:t>Cette plateforme « </a:t>
            </a:r>
            <a:r>
              <a:rPr lang="fr-FR" sz="1050" spc="100" dirty="0" err="1">
                <a:latin typeface="Trebuchet MS" panose="020B0603020202020204" pitchFamily="34" charset="0"/>
                <a:cs typeface="Times New Roman" panose="02020603050405020304" pitchFamily="18" charset="0"/>
              </a:rPr>
              <a:t>Easy</a:t>
            </a:r>
            <a:r>
              <a:rPr lang="fr-FR" sz="1050" spc="100" dirty="0">
                <a:latin typeface="Trebuchet MS" panose="020B0603020202020204" pitchFamily="34" charset="0"/>
                <a:cs typeface="Times New Roman" panose="02020603050405020304" pitchFamily="18" charset="0"/>
              </a:rPr>
              <a:t> sms </a:t>
            </a:r>
            <a:r>
              <a:rPr lang="fr-FR" sz="1050" spc="100" dirty="0" err="1">
                <a:latin typeface="Trebuchet MS" panose="020B0603020202020204" pitchFamily="34" charset="0"/>
                <a:cs typeface="Times New Roman" panose="02020603050405020304" pitchFamily="18" charset="0"/>
              </a:rPr>
              <a:t>survey</a:t>
            </a:r>
            <a:r>
              <a:rPr lang="fr-FR" sz="1050" spc="100" dirty="0">
                <a:latin typeface="Trebuchet MS" panose="020B0603020202020204" pitchFamily="34" charset="0"/>
                <a:cs typeface="Times New Roman" panose="02020603050405020304" pitchFamily="18" charset="0"/>
              </a:rPr>
              <a:t> » a été mise en place en collaboration avec la structure partenaire DIMCORP.</a:t>
            </a:r>
            <a:endParaRPr sz="1050" spc="100" dirty="0">
              <a:latin typeface="Trebuchet MS" panose="020B0603020202020204" pitchFamily="34" charset="0"/>
              <a:cs typeface="Times New Roman" panose="02020603050405020304" pitchFamily="18" charset="0"/>
            </a:endParaRPr>
          </a:p>
        </p:txBody>
      </p:sp>
      <p:pic>
        <p:nvPicPr>
          <p:cNvPr id="9" name="image27.jpeg" descr="Graphical user interface, text, application  Description automatically generated"/>
          <p:cNvPicPr/>
          <p:nvPr/>
        </p:nvPicPr>
        <p:blipFill rotWithShape="1">
          <a:blip r:embed="rId4" cstate="print"/>
          <a:srcRect l="2" r="40052" b="22525"/>
          <a:stretch/>
        </p:blipFill>
        <p:spPr>
          <a:xfrm>
            <a:off x="4097299" y="2961786"/>
            <a:ext cx="3124200" cy="1832346"/>
          </a:xfrm>
          <a:prstGeom prst="rect">
            <a:avLst/>
          </a:prstGeom>
          <a:ln>
            <a:solidFill>
              <a:schemeClr val="accent1"/>
            </a:solidFill>
          </a:ln>
        </p:spPr>
      </p:pic>
      <p:sp>
        <p:nvSpPr>
          <p:cNvPr id="10" name="object 4"/>
          <p:cNvSpPr/>
          <p:nvPr/>
        </p:nvSpPr>
        <p:spPr>
          <a:xfrm>
            <a:off x="127496" y="4925563"/>
            <a:ext cx="288290" cy="262255"/>
          </a:xfrm>
          <a:custGeom>
            <a:avLst/>
            <a:gdLst/>
            <a:ahLst/>
            <a:cxnLst/>
            <a:rect l="l" t="t" r="r" b="b"/>
            <a:pathLst>
              <a:path w="288290" h="262255">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pic>
        <p:nvPicPr>
          <p:cNvPr id="15" name="image29.jpeg" descr="Graphical user interface, application  Description automatically generated"/>
          <p:cNvPicPr/>
          <p:nvPr/>
        </p:nvPicPr>
        <p:blipFill rotWithShape="1">
          <a:blip r:embed="rId5" cstate="print"/>
          <a:srcRect r="42176"/>
          <a:stretch/>
        </p:blipFill>
        <p:spPr>
          <a:xfrm>
            <a:off x="4097299" y="4912043"/>
            <a:ext cx="3124200" cy="1771996"/>
          </a:xfrm>
          <a:prstGeom prst="rect">
            <a:avLst/>
          </a:prstGeom>
          <a:ln>
            <a:solidFill>
              <a:schemeClr val="accent1"/>
            </a:solidFill>
          </a:ln>
        </p:spPr>
      </p:pic>
      <p:sp>
        <p:nvSpPr>
          <p:cNvPr id="2" name="object 2">
            <a:extLst>
              <a:ext uri="{FF2B5EF4-FFF2-40B4-BE49-F238E27FC236}">
                <a16:creationId xmlns:a16="http://schemas.microsoft.com/office/drawing/2014/main" id="{80929A11-7019-6C6A-3258-F5BC51F4957C}"/>
              </a:ext>
            </a:extLst>
          </p:cNvPr>
          <p:cNvSpPr txBox="1"/>
          <p:nvPr/>
        </p:nvSpPr>
        <p:spPr>
          <a:xfrm>
            <a:off x="493266" y="4840486"/>
            <a:ext cx="3138449" cy="2162130"/>
          </a:xfrm>
          <a:prstGeom prst="rect">
            <a:avLst/>
          </a:prstGeom>
        </p:spPr>
        <p:txBody>
          <a:bodyPr vert="horz" wrap="square" lIns="0" tIns="12700" rIns="0" bIns="0" rtlCol="0">
            <a:spAutoFit/>
          </a:bodyPr>
          <a:lstStyle/>
          <a:p>
            <a:pPr marL="12700" marR="5080" algn="just">
              <a:spcBef>
                <a:spcPts val="100"/>
              </a:spcBef>
            </a:pPr>
            <a:r>
              <a:rPr lang="fr-BE" sz="1400" b="1" dirty="0">
                <a:solidFill>
                  <a:srgbClr val="0F8F8E"/>
                </a:solidFill>
                <a:latin typeface="Times New Roman" panose="02020603050405020304" pitchFamily="18" charset="0"/>
                <a:cs typeface="Times New Roman" panose="02020603050405020304" pitchFamily="18" charset="0"/>
              </a:rPr>
              <a:t>Mise sur pieds d’une plateforme numérique de collecte de données « </a:t>
            </a:r>
            <a:r>
              <a:rPr lang="fr-BE" sz="1400" b="1" dirty="0" err="1">
                <a:solidFill>
                  <a:srgbClr val="0F8F8E"/>
                </a:solidFill>
                <a:latin typeface="Times New Roman" panose="02020603050405020304" pitchFamily="18" charset="0"/>
                <a:cs typeface="Times New Roman" panose="02020603050405020304" pitchFamily="18" charset="0"/>
              </a:rPr>
              <a:t>Easy</a:t>
            </a:r>
            <a:r>
              <a:rPr lang="fr-BE" sz="1400" b="1" dirty="0">
                <a:solidFill>
                  <a:srgbClr val="0F8F8E"/>
                </a:solidFill>
                <a:latin typeface="Times New Roman" panose="02020603050405020304" pitchFamily="18" charset="0"/>
                <a:cs typeface="Times New Roman" panose="02020603050405020304" pitchFamily="18" charset="0"/>
              </a:rPr>
              <a:t> sms </a:t>
            </a:r>
            <a:r>
              <a:rPr lang="fr-BE" sz="1400" b="1" dirty="0" err="1">
                <a:solidFill>
                  <a:srgbClr val="0F8F8E"/>
                </a:solidFill>
                <a:latin typeface="Times New Roman" panose="02020603050405020304" pitchFamily="18" charset="0"/>
                <a:cs typeface="Times New Roman" panose="02020603050405020304" pitchFamily="18" charset="0"/>
              </a:rPr>
              <a:t>survey</a:t>
            </a:r>
            <a:r>
              <a:rPr lang="fr-BE" sz="1400" b="1" dirty="0">
                <a:solidFill>
                  <a:srgbClr val="0F8F8E"/>
                </a:solidFill>
                <a:latin typeface="Times New Roman" panose="02020603050405020304" pitchFamily="18" charset="0"/>
                <a:cs typeface="Times New Roman" panose="02020603050405020304" pitchFamily="18" charset="0"/>
              </a:rPr>
              <a:t> »</a:t>
            </a:r>
            <a:endParaRPr lang="fr-BE" sz="1400" b="1" dirty="0">
              <a:latin typeface="Times New Roman" panose="02020603050405020304" pitchFamily="18" charset="0"/>
              <a:cs typeface="Times New Roman" panose="02020603050405020304" pitchFamily="18" charset="0"/>
            </a:endParaRPr>
          </a:p>
          <a:p>
            <a:pPr marL="12700" marR="5080" algn="just">
              <a:spcBef>
                <a:spcPts val="100"/>
              </a:spcBef>
            </a:pPr>
            <a:r>
              <a:rPr lang="fr-FR" sz="1200" spc="100" dirty="0">
                <a:latin typeface="Times New Roman" panose="02020603050405020304" pitchFamily="18" charset="0"/>
                <a:cs typeface="Times New Roman" panose="02020603050405020304" pitchFamily="18" charset="0"/>
              </a:rPr>
              <a:t>  </a:t>
            </a:r>
          </a:p>
          <a:p>
            <a:pPr marL="12700" marR="5080" algn="just">
              <a:spcBef>
                <a:spcPts val="100"/>
              </a:spcBef>
            </a:pPr>
            <a:r>
              <a:rPr lang="fr-FR" sz="1050" spc="100" dirty="0">
                <a:latin typeface="Trebuchet MS" panose="020B0603020202020204" pitchFamily="34" charset="0"/>
                <a:cs typeface="Times New Roman" panose="02020603050405020304" pitchFamily="18" charset="0"/>
              </a:rPr>
              <a:t>L’association HEADA a poursuivi avec l’implémentation de la plateforme </a:t>
            </a:r>
            <a:r>
              <a:rPr lang="fr-FR" sz="1050" spc="100" dirty="0" err="1">
                <a:latin typeface="Trebuchet MS" panose="020B0603020202020204" pitchFamily="34" charset="0"/>
                <a:cs typeface="Times New Roman" panose="02020603050405020304" pitchFamily="18" charset="0"/>
              </a:rPr>
              <a:t>plateforme</a:t>
            </a:r>
            <a:r>
              <a:rPr lang="fr-FR" sz="1050" spc="100" dirty="0">
                <a:latin typeface="Trebuchet MS" panose="020B0603020202020204" pitchFamily="34" charset="0"/>
                <a:cs typeface="Times New Roman" panose="02020603050405020304" pitchFamily="18" charset="0"/>
              </a:rPr>
              <a:t> numérique de collecte de données bio-comportementales des travailleuses de Sexe, via le système SMS, dans le cadre du projet « </a:t>
            </a:r>
            <a:r>
              <a:rPr lang="fr-FR" sz="1050" spc="100" dirty="0" err="1">
                <a:latin typeface="Trebuchet MS" panose="020B0603020202020204" pitchFamily="34" charset="0"/>
                <a:cs typeface="Times New Roman" panose="02020603050405020304" pitchFamily="18" charset="0"/>
              </a:rPr>
              <a:t>Protecting</a:t>
            </a:r>
            <a:r>
              <a:rPr lang="fr-FR" sz="1050" spc="100" dirty="0">
                <a:latin typeface="Trebuchet MS" panose="020B0603020202020204" pitchFamily="34" charset="0"/>
                <a:cs typeface="Times New Roman" panose="02020603050405020304" pitchFamily="18" charset="0"/>
              </a:rPr>
              <a:t> </a:t>
            </a:r>
            <a:r>
              <a:rPr lang="fr-FR" sz="1050" spc="100" dirty="0" err="1">
                <a:latin typeface="Trebuchet MS" panose="020B0603020202020204" pitchFamily="34" charset="0"/>
                <a:cs typeface="Times New Roman" panose="02020603050405020304" pitchFamily="18" charset="0"/>
              </a:rPr>
              <a:t>Women</a:t>
            </a:r>
            <a:r>
              <a:rPr lang="fr-FR" sz="1050" spc="100" dirty="0">
                <a:latin typeface="Trebuchet MS" panose="020B0603020202020204" pitchFamily="34" charset="0"/>
                <a:cs typeface="Times New Roman" panose="02020603050405020304" pitchFamily="18" charset="0"/>
              </a:rPr>
              <a:t> </a:t>
            </a:r>
            <a:r>
              <a:rPr lang="fr-FR" sz="1050" spc="100" dirty="0" err="1">
                <a:latin typeface="Trebuchet MS" panose="020B0603020202020204" pitchFamily="34" charset="0"/>
                <a:cs typeface="Times New Roman" panose="02020603050405020304" pitchFamily="18" charset="0"/>
              </a:rPr>
              <a:t>from</a:t>
            </a:r>
            <a:r>
              <a:rPr lang="fr-FR" sz="1050" spc="100" dirty="0">
                <a:latin typeface="Trebuchet MS" panose="020B0603020202020204" pitchFamily="34" charset="0"/>
                <a:cs typeface="Times New Roman" panose="02020603050405020304" pitchFamily="18" charset="0"/>
              </a:rPr>
              <a:t> </a:t>
            </a:r>
            <a:r>
              <a:rPr lang="fr-FR" sz="1050" spc="100" dirty="0" err="1">
                <a:latin typeface="Trebuchet MS" panose="020B0603020202020204" pitchFamily="34" charset="0"/>
                <a:cs typeface="Times New Roman" panose="02020603050405020304" pitchFamily="18" charset="0"/>
              </a:rPr>
              <a:t>Economic</a:t>
            </a:r>
            <a:r>
              <a:rPr lang="fr-FR" sz="1050" spc="100" dirty="0">
                <a:latin typeface="Trebuchet MS" panose="020B0603020202020204" pitchFamily="34" charset="0"/>
                <a:cs typeface="Times New Roman" panose="02020603050405020304" pitchFamily="18" charset="0"/>
              </a:rPr>
              <a:t> </a:t>
            </a:r>
            <a:r>
              <a:rPr lang="fr-FR" sz="1050" spc="100" dirty="0" err="1">
                <a:latin typeface="Trebuchet MS" panose="020B0603020202020204" pitchFamily="34" charset="0"/>
                <a:cs typeface="Times New Roman" panose="02020603050405020304" pitchFamily="18" charset="0"/>
              </a:rPr>
              <a:t>shocks</a:t>
            </a:r>
            <a:r>
              <a:rPr lang="fr-FR" sz="1050" spc="100" dirty="0">
                <a:latin typeface="Trebuchet MS" panose="020B0603020202020204" pitchFamily="34" charset="0"/>
                <a:cs typeface="Times New Roman" panose="02020603050405020304" pitchFamily="18" charset="0"/>
              </a:rPr>
              <a:t> to </a:t>
            </a:r>
            <a:r>
              <a:rPr lang="fr-FR" sz="1050" spc="100" dirty="0" err="1">
                <a:latin typeface="Trebuchet MS" panose="020B0603020202020204" pitchFamily="34" charset="0"/>
                <a:cs typeface="Times New Roman" panose="02020603050405020304" pitchFamily="18" charset="0"/>
              </a:rPr>
              <a:t>fight</a:t>
            </a:r>
            <a:r>
              <a:rPr lang="fr-FR" sz="1050" spc="100" dirty="0">
                <a:latin typeface="Trebuchet MS" panose="020B0603020202020204" pitchFamily="34" charset="0"/>
                <a:cs typeface="Times New Roman" panose="02020603050405020304" pitchFamily="18" charset="0"/>
              </a:rPr>
              <a:t> HIV in </a:t>
            </a:r>
            <a:r>
              <a:rPr lang="fr-FR" sz="1050" spc="100" dirty="0" err="1">
                <a:latin typeface="Trebuchet MS" panose="020B0603020202020204" pitchFamily="34" charset="0"/>
                <a:cs typeface="Times New Roman" panose="02020603050405020304" pitchFamily="18" charset="0"/>
              </a:rPr>
              <a:t>Africa</a:t>
            </a:r>
            <a:r>
              <a:rPr lang="fr-FR" sz="1050" spc="100" dirty="0">
                <a:latin typeface="Trebuchet MS" panose="020B0603020202020204" pitchFamily="34" charset="0"/>
                <a:cs typeface="Times New Roman" panose="02020603050405020304" pitchFamily="18" charset="0"/>
              </a:rPr>
              <a:t> (POWER) »</a:t>
            </a:r>
            <a:endParaRPr lang="fr-BE" sz="1050" spc="80" dirty="0">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208938419"/>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4"/>
          <p:cNvSpPr/>
          <p:nvPr/>
        </p:nvSpPr>
        <p:spPr>
          <a:xfrm>
            <a:off x="0" y="6335"/>
            <a:ext cx="7560003" cy="521975"/>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r>
              <a:rPr lang="fr-BE" sz="3400" b="1" dirty="0">
                <a:solidFill>
                  <a:schemeClr val="bg1"/>
                </a:solidFill>
              </a:rPr>
              <a:t>	</a:t>
            </a:r>
            <a:r>
              <a:rPr lang="fr-BE" sz="3200" b="1" spc="5" dirty="0">
                <a:solidFill>
                  <a:schemeClr val="bg1"/>
                </a:solidFill>
                <a:latin typeface="Noto Sans Arabic SemCond"/>
              </a:rPr>
              <a:t>ACTIONS PROMOTIONNELLES</a:t>
            </a:r>
            <a:endParaRPr sz="3200" b="1" spc="5" dirty="0">
              <a:solidFill>
                <a:schemeClr val="bg1"/>
              </a:solidFill>
              <a:latin typeface="Noto Sans Arabic SemCond"/>
            </a:endParaRPr>
          </a:p>
        </p:txBody>
      </p:sp>
      <p:sp>
        <p:nvSpPr>
          <p:cNvPr id="2" name="object 2"/>
          <p:cNvSpPr txBox="1"/>
          <p:nvPr/>
        </p:nvSpPr>
        <p:spPr>
          <a:xfrm>
            <a:off x="486662" y="541065"/>
            <a:ext cx="3006051" cy="3267561"/>
          </a:xfrm>
          <a:prstGeom prst="rect">
            <a:avLst/>
          </a:prstGeom>
        </p:spPr>
        <p:txBody>
          <a:bodyPr vert="horz" wrap="square" lIns="0" tIns="12700" rIns="0" bIns="0" rtlCol="0">
            <a:spAutoFit/>
          </a:bodyPr>
          <a:lstStyle/>
          <a:p>
            <a:pPr marL="12700" marR="26034" algn="just">
              <a:spcBef>
                <a:spcPts val="100"/>
              </a:spcBef>
              <a:tabLst>
                <a:tab pos="134620" algn="l"/>
              </a:tabLst>
            </a:pPr>
            <a:r>
              <a:rPr sz="1400" b="1" spc="20" dirty="0">
                <a:solidFill>
                  <a:srgbClr val="0F8F8E"/>
                </a:solidFill>
                <a:latin typeface="Times New Roman" panose="02020603050405020304" pitchFamily="18" charset="0"/>
                <a:cs typeface="Times New Roman" panose="02020603050405020304" pitchFamily="18" charset="0"/>
              </a:rPr>
              <a:t>Elaboration </a:t>
            </a:r>
            <a:r>
              <a:rPr sz="1400" b="1" spc="5" dirty="0">
                <a:solidFill>
                  <a:srgbClr val="0F8F8E"/>
                </a:solidFill>
                <a:latin typeface="Times New Roman" panose="02020603050405020304" pitchFamily="18" charset="0"/>
                <a:cs typeface="Times New Roman" panose="02020603050405020304" pitchFamily="18" charset="0"/>
              </a:rPr>
              <a:t>des </a:t>
            </a:r>
            <a:r>
              <a:rPr sz="1400" b="1" spc="-25" dirty="0">
                <a:solidFill>
                  <a:srgbClr val="0F8F8E"/>
                </a:solidFill>
                <a:latin typeface="Times New Roman" panose="02020603050405020304" pitchFamily="18" charset="0"/>
                <a:cs typeface="Times New Roman" panose="02020603050405020304" pitchFamily="18" charset="0"/>
              </a:rPr>
              <a:t>outils </a:t>
            </a:r>
            <a:r>
              <a:rPr sz="1400" b="1" spc="65" dirty="0">
                <a:solidFill>
                  <a:srgbClr val="0F8F8E"/>
                </a:solidFill>
                <a:latin typeface="Times New Roman" panose="02020603050405020304" pitchFamily="18" charset="0"/>
                <a:cs typeface="Times New Roman" panose="02020603050405020304" pitchFamily="18" charset="0"/>
              </a:rPr>
              <a:t>de  </a:t>
            </a:r>
            <a:r>
              <a:rPr sz="1400" b="1" spc="10" dirty="0">
                <a:solidFill>
                  <a:srgbClr val="0F8F8E"/>
                </a:solidFill>
                <a:latin typeface="Times New Roman" panose="02020603050405020304" pitchFamily="18" charset="0"/>
                <a:cs typeface="Times New Roman" panose="02020603050405020304" pitchFamily="18" charset="0"/>
              </a:rPr>
              <a:t>communication </a:t>
            </a:r>
            <a:r>
              <a:rPr sz="1400" b="1" dirty="0">
                <a:solidFill>
                  <a:srgbClr val="0F8F8E"/>
                </a:solidFill>
                <a:latin typeface="Times New Roman" panose="02020603050405020304" pitchFamily="18" charset="0"/>
                <a:cs typeface="Times New Roman" panose="02020603050405020304" pitchFamily="18" charset="0"/>
              </a:rPr>
              <a:t>(plaquette, </a:t>
            </a:r>
            <a:r>
              <a:rPr sz="1400" b="1" spc="5" dirty="0">
                <a:solidFill>
                  <a:srgbClr val="0F8F8E"/>
                </a:solidFill>
                <a:latin typeface="Times New Roman" panose="02020603050405020304" pitchFamily="18" charset="0"/>
                <a:cs typeface="Times New Roman" panose="02020603050405020304" pitchFamily="18" charset="0"/>
              </a:rPr>
              <a:t>roll</a:t>
            </a:r>
            <a:r>
              <a:rPr sz="1400" b="1" spc="-180" dirty="0">
                <a:solidFill>
                  <a:srgbClr val="0F8F8E"/>
                </a:solidFill>
                <a:latin typeface="Times New Roman" panose="02020603050405020304" pitchFamily="18" charset="0"/>
                <a:cs typeface="Times New Roman" panose="02020603050405020304" pitchFamily="18" charset="0"/>
              </a:rPr>
              <a:t> </a:t>
            </a:r>
            <a:r>
              <a:rPr sz="1400" b="1" spc="35" dirty="0">
                <a:solidFill>
                  <a:srgbClr val="0F8F8E"/>
                </a:solidFill>
                <a:latin typeface="Times New Roman" panose="02020603050405020304" pitchFamily="18" charset="0"/>
                <a:cs typeface="Times New Roman" panose="02020603050405020304" pitchFamily="18" charset="0"/>
              </a:rPr>
              <a:t>up,  </a:t>
            </a:r>
            <a:r>
              <a:rPr sz="1400" b="1" spc="20" dirty="0">
                <a:solidFill>
                  <a:srgbClr val="0F8F8E"/>
                </a:solidFill>
                <a:latin typeface="Times New Roman" panose="02020603050405020304" pitchFamily="18" charset="0"/>
                <a:cs typeface="Times New Roman" panose="02020603050405020304" pitchFamily="18" charset="0"/>
              </a:rPr>
              <a:t>logos </a:t>
            </a:r>
            <a:r>
              <a:rPr sz="1400" b="1" spc="5" dirty="0">
                <a:solidFill>
                  <a:srgbClr val="0F8F8E"/>
                </a:solidFill>
                <a:latin typeface="Times New Roman" panose="02020603050405020304" pitchFamily="18" charset="0"/>
                <a:cs typeface="Times New Roman" panose="02020603050405020304" pitchFamily="18" charset="0"/>
              </a:rPr>
              <a:t>HEADA, </a:t>
            </a:r>
            <a:r>
              <a:rPr sz="1400" b="1" spc="-55" dirty="0">
                <a:solidFill>
                  <a:srgbClr val="0F8F8E"/>
                </a:solidFill>
                <a:latin typeface="Times New Roman" panose="02020603050405020304" pitchFamily="18" charset="0"/>
                <a:cs typeface="Times New Roman" panose="02020603050405020304" pitchFamily="18" charset="0"/>
              </a:rPr>
              <a:t>site</a:t>
            </a:r>
            <a:r>
              <a:rPr sz="1400" b="1" spc="-170" dirty="0">
                <a:solidFill>
                  <a:srgbClr val="0F8F8E"/>
                </a:solidFill>
                <a:latin typeface="Times New Roman" panose="02020603050405020304" pitchFamily="18" charset="0"/>
                <a:cs typeface="Times New Roman" panose="02020603050405020304" pitchFamily="18" charset="0"/>
              </a:rPr>
              <a:t> </a:t>
            </a:r>
            <a:r>
              <a:rPr sz="1400" b="1" dirty="0">
                <a:solidFill>
                  <a:srgbClr val="0F8F8E"/>
                </a:solidFill>
                <a:latin typeface="Times New Roman" panose="02020603050405020304" pitchFamily="18" charset="0"/>
                <a:cs typeface="Times New Roman" panose="02020603050405020304" pitchFamily="18" charset="0"/>
              </a:rPr>
              <a:t>web...)</a:t>
            </a:r>
            <a:endParaRPr sz="1400" b="1" dirty="0">
              <a:latin typeface="Times New Roman" panose="02020603050405020304" pitchFamily="18" charset="0"/>
              <a:cs typeface="Times New Roman" panose="02020603050405020304" pitchFamily="18" charset="0"/>
            </a:endParaRPr>
          </a:p>
          <a:p>
            <a:pPr marL="12700" marR="5080" algn="just">
              <a:spcBef>
                <a:spcPts val="40"/>
              </a:spcBef>
            </a:pPr>
            <a:endParaRPr lang="fr-FR" sz="1200" spc="114" dirty="0">
              <a:latin typeface="Times New Roman" panose="02020603050405020304" pitchFamily="18" charset="0"/>
              <a:cs typeface="Times New Roman" panose="02020603050405020304" pitchFamily="18" charset="0"/>
            </a:endParaRPr>
          </a:p>
          <a:p>
            <a:pPr marL="12700" marR="5080" algn="just">
              <a:spcBef>
                <a:spcPts val="40"/>
              </a:spcBef>
            </a:pPr>
            <a:r>
              <a:rPr lang="fr-FR" sz="1050" spc="114" dirty="0">
                <a:latin typeface="Trebuchet MS" panose="020B0603020202020204" pitchFamily="34" charset="0"/>
                <a:cs typeface="Times New Roman" panose="02020603050405020304" pitchFamily="18" charset="0"/>
              </a:rPr>
              <a:t>En 2023-2024, l'Association HEADA a renforcé sa visibilité grâce à la refonte complète et à la mise à jour de son site web, désormais accessible à www.heada.org. Ce portail moderne met en valeur nos projets et initiatives.</a:t>
            </a:r>
          </a:p>
          <a:p>
            <a:pPr marL="12700" marR="5080" algn="just">
              <a:spcBef>
                <a:spcPts val="40"/>
              </a:spcBef>
            </a:pPr>
            <a:endParaRPr lang="fr-FR" sz="1050" spc="114" dirty="0">
              <a:latin typeface="Trebuchet MS" panose="020B0603020202020204" pitchFamily="34" charset="0"/>
              <a:cs typeface="Times New Roman" panose="02020603050405020304" pitchFamily="18" charset="0"/>
            </a:endParaRPr>
          </a:p>
          <a:p>
            <a:pPr marL="12700" marR="5080" algn="just">
              <a:spcBef>
                <a:spcPts val="40"/>
              </a:spcBef>
            </a:pPr>
            <a:r>
              <a:rPr lang="fr-FR" sz="1050" spc="114" dirty="0">
                <a:latin typeface="Trebuchet MS" panose="020B0603020202020204" pitchFamily="34" charset="0"/>
                <a:cs typeface="Times New Roman" panose="02020603050405020304" pitchFamily="18" charset="0"/>
              </a:rPr>
              <a:t>Par ailleurs, des supports tels que plaquettes, roll-</a:t>
            </a:r>
            <a:r>
              <a:rPr lang="fr-FR" sz="1050" spc="114" dirty="0" err="1">
                <a:latin typeface="Trebuchet MS" panose="020B0603020202020204" pitchFamily="34" charset="0"/>
                <a:cs typeface="Times New Roman" panose="02020603050405020304" pitchFamily="18" charset="0"/>
              </a:rPr>
              <a:t>ups</a:t>
            </a:r>
            <a:r>
              <a:rPr lang="fr-FR" sz="1050" spc="114" dirty="0">
                <a:latin typeface="Trebuchet MS" panose="020B0603020202020204" pitchFamily="34" charset="0"/>
                <a:cs typeface="Times New Roman" panose="02020603050405020304" pitchFamily="18" charset="0"/>
              </a:rPr>
              <a:t>, et logos ont été conçus pour refléter l’identité de l’association et promouvoir efficacement nos actions auprès de nos partenaires et publics cibles. Ces outils renforcent notre engagement et notre présence sur le terrain.</a:t>
            </a:r>
            <a:endParaRPr sz="1050" dirty="0">
              <a:latin typeface="Trebuchet MS" panose="020B0603020202020204" pitchFamily="34" charset="0"/>
              <a:cs typeface="Times New Roman" panose="02020603050405020304" pitchFamily="18" charset="0"/>
            </a:endParaRPr>
          </a:p>
        </p:txBody>
      </p:sp>
      <p:sp>
        <p:nvSpPr>
          <p:cNvPr id="5" name="object 5"/>
          <p:cNvSpPr/>
          <p:nvPr/>
        </p:nvSpPr>
        <p:spPr>
          <a:xfrm>
            <a:off x="143552" y="541065"/>
            <a:ext cx="288290" cy="262255"/>
          </a:xfrm>
          <a:custGeom>
            <a:avLst/>
            <a:gdLst/>
            <a:ahLst/>
            <a:cxnLst/>
            <a:rect l="l" t="t" r="r" b="b"/>
            <a:pathLst>
              <a:path w="288290" h="262255">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grpSp>
        <p:nvGrpSpPr>
          <p:cNvPr id="6" name="object 6"/>
          <p:cNvGrpSpPr/>
          <p:nvPr/>
        </p:nvGrpSpPr>
        <p:grpSpPr>
          <a:xfrm>
            <a:off x="34063" y="12530"/>
            <a:ext cx="7488374" cy="7465028"/>
            <a:chOff x="72190" y="-422612"/>
            <a:chExt cx="7488374" cy="7465028"/>
          </a:xfrm>
        </p:grpSpPr>
        <p:sp>
          <p:nvSpPr>
            <p:cNvPr id="7" name="object 7"/>
            <p:cNvSpPr/>
            <p:nvPr/>
          </p:nvSpPr>
          <p:spPr>
            <a:xfrm>
              <a:off x="4065587" y="788046"/>
              <a:ext cx="2978150" cy="5353050"/>
            </a:xfrm>
            <a:custGeom>
              <a:avLst/>
              <a:gdLst/>
              <a:ahLst/>
              <a:cxnLst/>
              <a:rect l="l" t="t" r="r" b="b"/>
              <a:pathLst>
                <a:path w="2978150" h="5353050">
                  <a:moveTo>
                    <a:pt x="2978150" y="0"/>
                  </a:moveTo>
                  <a:lnTo>
                    <a:pt x="0" y="0"/>
                  </a:lnTo>
                  <a:lnTo>
                    <a:pt x="0" y="5353050"/>
                  </a:lnTo>
                  <a:lnTo>
                    <a:pt x="2978150" y="5353050"/>
                  </a:lnTo>
                  <a:lnTo>
                    <a:pt x="2978150" y="0"/>
                  </a:lnTo>
                  <a:close/>
                </a:path>
              </a:pathLst>
            </a:custGeom>
            <a:solidFill>
              <a:srgbClr val="000000">
                <a:alpha val="25000"/>
              </a:srgbClr>
            </a:solidFill>
          </p:spPr>
          <p:txBody>
            <a:bodyPr wrap="square" lIns="0" tIns="0" rIns="0" bIns="0" rtlCol="0"/>
            <a:lstStyle/>
            <a:p>
              <a:endParaRPr/>
            </a:p>
          </p:txBody>
        </p:sp>
        <p:sp>
          <p:nvSpPr>
            <p:cNvPr id="8" name="object 8"/>
            <p:cNvSpPr/>
            <p:nvPr/>
          </p:nvSpPr>
          <p:spPr>
            <a:xfrm>
              <a:off x="4085640" y="667229"/>
              <a:ext cx="2831630" cy="5193703"/>
            </a:xfrm>
            <a:prstGeom prst="rect">
              <a:avLst/>
            </a:prstGeom>
            <a:blipFill>
              <a:blip r:embed="rId2" cstate="print"/>
              <a:stretch>
                <a:fillRect/>
              </a:stretch>
            </a:blipFill>
          </p:spPr>
          <p:txBody>
            <a:bodyPr wrap="square" lIns="0" tIns="0" rIns="0" bIns="0" rtlCol="0"/>
            <a:lstStyle/>
            <a:p>
              <a:endParaRPr dirty="0"/>
            </a:p>
          </p:txBody>
        </p:sp>
        <p:sp>
          <p:nvSpPr>
            <p:cNvPr id="9" name="object 9"/>
            <p:cNvSpPr/>
            <p:nvPr/>
          </p:nvSpPr>
          <p:spPr>
            <a:xfrm>
              <a:off x="4047667" y="774711"/>
              <a:ext cx="2835275" cy="5213985"/>
            </a:xfrm>
            <a:custGeom>
              <a:avLst/>
              <a:gdLst/>
              <a:ahLst/>
              <a:cxnLst/>
              <a:rect l="l" t="t" r="r" b="b"/>
              <a:pathLst>
                <a:path w="2835275" h="5213985">
                  <a:moveTo>
                    <a:pt x="857872" y="0"/>
                  </a:moveTo>
                  <a:lnTo>
                    <a:pt x="0" y="4865204"/>
                  </a:lnTo>
                  <a:lnTo>
                    <a:pt x="1977339" y="5213870"/>
                  </a:lnTo>
                  <a:lnTo>
                    <a:pt x="2835198" y="348653"/>
                  </a:lnTo>
                  <a:lnTo>
                    <a:pt x="857872" y="0"/>
                  </a:lnTo>
                  <a:close/>
                </a:path>
              </a:pathLst>
            </a:custGeom>
            <a:ln w="6350">
              <a:solidFill>
                <a:srgbClr val="000000"/>
              </a:solidFill>
            </a:ln>
          </p:spPr>
          <p:txBody>
            <a:bodyPr wrap="square" lIns="0" tIns="0" rIns="0" bIns="0" rtlCol="0"/>
            <a:lstStyle/>
            <a:p>
              <a:endParaRPr/>
            </a:p>
          </p:txBody>
        </p:sp>
        <p:sp>
          <p:nvSpPr>
            <p:cNvPr id="10" name="object 10"/>
            <p:cNvSpPr/>
            <p:nvPr/>
          </p:nvSpPr>
          <p:spPr>
            <a:xfrm>
              <a:off x="78660" y="3367075"/>
              <a:ext cx="4733898" cy="2667000"/>
            </a:xfrm>
            <a:custGeom>
              <a:avLst/>
              <a:gdLst/>
              <a:ahLst/>
              <a:cxnLst/>
              <a:rect l="l" t="t" r="r" b="b"/>
              <a:pathLst>
                <a:path w="5003800" h="2667000">
                  <a:moveTo>
                    <a:pt x="5003794" y="0"/>
                  </a:moveTo>
                  <a:lnTo>
                    <a:pt x="0" y="0"/>
                  </a:lnTo>
                  <a:lnTo>
                    <a:pt x="0" y="2666415"/>
                  </a:lnTo>
                  <a:lnTo>
                    <a:pt x="5003794" y="2666415"/>
                  </a:lnTo>
                  <a:lnTo>
                    <a:pt x="5003794" y="0"/>
                  </a:lnTo>
                  <a:close/>
                </a:path>
              </a:pathLst>
            </a:custGeom>
            <a:solidFill>
              <a:srgbClr val="000000">
                <a:alpha val="25000"/>
              </a:srgbClr>
            </a:solidFill>
          </p:spPr>
          <p:txBody>
            <a:bodyPr wrap="square" lIns="0" tIns="0" rIns="0" bIns="0" rtlCol="0"/>
            <a:lstStyle/>
            <a:p>
              <a:endParaRPr/>
            </a:p>
          </p:txBody>
        </p:sp>
        <p:sp>
          <p:nvSpPr>
            <p:cNvPr id="12" name="object 12"/>
            <p:cNvSpPr/>
            <p:nvPr/>
          </p:nvSpPr>
          <p:spPr>
            <a:xfrm>
              <a:off x="5734132" y="5179583"/>
              <a:ext cx="1451991" cy="1451991"/>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78114" y="3441330"/>
              <a:ext cx="4740367" cy="2560701"/>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72190" y="3456014"/>
              <a:ext cx="4740367" cy="2560955"/>
            </a:xfrm>
            <a:custGeom>
              <a:avLst/>
              <a:gdLst/>
              <a:ahLst/>
              <a:cxnLst/>
              <a:rect l="l" t="t" r="r" b="b"/>
              <a:pathLst>
                <a:path w="4862830" h="2560954">
                  <a:moveTo>
                    <a:pt x="188252" y="0"/>
                  </a:moveTo>
                  <a:lnTo>
                    <a:pt x="0" y="2151773"/>
                  </a:lnTo>
                  <a:lnTo>
                    <a:pt x="4674146" y="2560713"/>
                  </a:lnTo>
                  <a:lnTo>
                    <a:pt x="4862398" y="408940"/>
                  </a:lnTo>
                  <a:lnTo>
                    <a:pt x="188252" y="0"/>
                  </a:lnTo>
                  <a:close/>
                </a:path>
              </a:pathLst>
            </a:custGeom>
            <a:ln w="6350">
              <a:solidFill>
                <a:srgbClr val="000000"/>
              </a:solidFill>
            </a:ln>
          </p:spPr>
          <p:txBody>
            <a:bodyPr wrap="square" lIns="0" tIns="0" rIns="0" bIns="0" rtlCol="0"/>
            <a:lstStyle/>
            <a:p>
              <a:endParaRPr/>
            </a:p>
          </p:txBody>
        </p:sp>
        <p:sp>
          <p:nvSpPr>
            <p:cNvPr id="15" name="object 15"/>
            <p:cNvSpPr/>
            <p:nvPr/>
          </p:nvSpPr>
          <p:spPr>
            <a:xfrm>
              <a:off x="6880479" y="2013216"/>
              <a:ext cx="680085" cy="5029200"/>
            </a:xfrm>
            <a:custGeom>
              <a:avLst/>
              <a:gdLst/>
              <a:ahLst/>
              <a:cxnLst/>
              <a:rect l="l" t="t" r="r" b="b"/>
              <a:pathLst>
                <a:path w="680084" h="5029200">
                  <a:moveTo>
                    <a:pt x="0" y="0"/>
                  </a:moveTo>
                  <a:lnTo>
                    <a:pt x="679526" y="0"/>
                  </a:lnTo>
                  <a:lnTo>
                    <a:pt x="679526" y="5029200"/>
                  </a:lnTo>
                  <a:lnTo>
                    <a:pt x="0" y="5029200"/>
                  </a:lnTo>
                  <a:lnTo>
                    <a:pt x="0" y="0"/>
                  </a:lnTo>
                  <a:close/>
                </a:path>
              </a:pathLst>
            </a:custGeom>
            <a:solidFill>
              <a:srgbClr val="000000">
                <a:alpha val="25000"/>
              </a:srgbClr>
            </a:solidFill>
          </p:spPr>
          <p:txBody>
            <a:bodyPr wrap="square" lIns="0" tIns="0" rIns="0" bIns="0" rtlCol="0"/>
            <a:lstStyle/>
            <a:p>
              <a:endParaRPr/>
            </a:p>
          </p:txBody>
        </p:sp>
        <p:sp>
          <p:nvSpPr>
            <p:cNvPr id="16" name="object 16"/>
            <p:cNvSpPr/>
            <p:nvPr/>
          </p:nvSpPr>
          <p:spPr>
            <a:xfrm>
              <a:off x="6862432" y="2219185"/>
              <a:ext cx="697572" cy="4660176"/>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6862330" y="2218114"/>
              <a:ext cx="697865" cy="4661535"/>
            </a:xfrm>
            <a:custGeom>
              <a:avLst/>
              <a:gdLst/>
              <a:ahLst/>
              <a:cxnLst/>
              <a:rect l="l" t="t" r="r" b="b"/>
              <a:pathLst>
                <a:path w="697865" h="4661534">
                  <a:moveTo>
                    <a:pt x="0" y="61039"/>
                  </a:moveTo>
                  <a:lnTo>
                    <a:pt x="402463" y="4661246"/>
                  </a:lnTo>
                  <a:lnTo>
                    <a:pt x="697674" y="4635419"/>
                  </a:lnTo>
                </a:path>
                <a:path w="697865" h="4661534">
                  <a:moveTo>
                    <a:pt x="697674" y="0"/>
                  </a:moveTo>
                  <a:lnTo>
                    <a:pt x="0" y="61039"/>
                  </a:lnTo>
                </a:path>
              </a:pathLst>
            </a:custGeom>
            <a:ln w="6350">
              <a:solidFill>
                <a:srgbClr val="000000"/>
              </a:solidFill>
            </a:ln>
          </p:spPr>
          <p:txBody>
            <a:bodyPr wrap="square" lIns="0" tIns="0" rIns="0" bIns="0" rtlCol="0"/>
            <a:lstStyle/>
            <a:p>
              <a:endParaRPr/>
            </a:p>
          </p:txBody>
        </p:sp>
        <p:sp>
          <p:nvSpPr>
            <p:cNvPr id="18" name="object 18"/>
            <p:cNvSpPr/>
            <p:nvPr/>
          </p:nvSpPr>
          <p:spPr>
            <a:xfrm>
              <a:off x="78814" y="-422612"/>
              <a:ext cx="500005" cy="517279"/>
            </a:xfrm>
            <a:prstGeom prst="rect">
              <a:avLst/>
            </a:prstGeom>
            <a:blipFill>
              <a:blip r:embed="rId6" cstate="print"/>
              <a:stretch>
                <a:fillRect/>
              </a:stretch>
            </a:blipFill>
          </p:spPr>
          <p:txBody>
            <a:bodyPr wrap="square" lIns="0" tIns="0" rIns="0" bIns="0" rtlCol="0"/>
            <a:lstStyle/>
            <a:p>
              <a:endParaRPr/>
            </a:p>
          </p:txBody>
        </p:sp>
      </p:grpSp>
      <p:sp>
        <p:nvSpPr>
          <p:cNvPr id="19" name="object 19"/>
          <p:cNvSpPr txBox="1">
            <a:spLocks noGrp="1"/>
          </p:cNvSpPr>
          <p:nvPr>
            <p:ph type="sldNum" sz="quarter" idx="7"/>
          </p:nvPr>
        </p:nvSpPr>
        <p:spPr>
          <a:xfrm>
            <a:off x="2632329" y="7119749"/>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err="1"/>
              <a:t>d’activités</a:t>
            </a:r>
            <a:r>
              <a:rPr spc="20" dirty="0"/>
              <a:t> </a:t>
            </a:r>
            <a:fld id="{81D60167-4931-47E6-BA6A-407CBD079E47}" type="slidenum">
              <a:rPr spc="65" smtClean="0">
                <a:solidFill>
                  <a:srgbClr val="FFFFFF"/>
                </a:solidFill>
                <a:latin typeface="Arial"/>
                <a:cs typeface="Arial"/>
              </a:rPr>
              <a:pPr marL="12700">
                <a:lnSpc>
                  <a:spcPct val="100000"/>
                </a:lnSpc>
                <a:spcBef>
                  <a:spcPts val="90"/>
                </a:spcBef>
              </a:pPr>
              <a:t>12</a:t>
            </a:fld>
            <a:r>
              <a:rPr lang="fr-FR" spc="65" dirty="0">
                <a:solidFill>
                  <a:srgbClr val="FFFFFF"/>
                </a:solidFill>
                <a:latin typeface="Arial"/>
                <a:cs typeface="Arial"/>
              </a:rPr>
              <a:t> </a:t>
            </a:r>
            <a:r>
              <a:rP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6DE07-1DC3-0BB4-033F-78C40854A92C}"/>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8C791868-19ED-B21D-F610-4C8D78256A9E}"/>
              </a:ext>
            </a:extLst>
          </p:cNvPr>
          <p:cNvSpPr txBox="1"/>
          <p:nvPr/>
        </p:nvSpPr>
        <p:spPr>
          <a:xfrm>
            <a:off x="415051" y="604517"/>
            <a:ext cx="3413076" cy="4775218"/>
          </a:xfrm>
          <a:prstGeom prst="rect">
            <a:avLst/>
          </a:prstGeom>
        </p:spPr>
        <p:txBody>
          <a:bodyPr vert="horz" wrap="square" lIns="0" tIns="12700" rIns="0" bIns="0" rtlCol="0">
            <a:spAutoFit/>
          </a:bodyPr>
          <a:lstStyle/>
          <a:p>
            <a:pPr marL="12700" marR="5080" algn="just">
              <a:lnSpc>
                <a:spcPct val="106100"/>
              </a:lnSpc>
              <a:spcBef>
                <a:spcPts val="100"/>
              </a:spcBef>
            </a:pPr>
            <a:endParaRPr lang="fr-FR" sz="1200" spc="80" dirty="0">
              <a:latin typeface="Trebuchet MS"/>
              <a:cs typeface="Trebuchet MS"/>
            </a:endParaRPr>
          </a:p>
          <a:p>
            <a:pPr marL="0" lvl="1" algn="just">
              <a:lnSpc>
                <a:spcPct val="107000"/>
              </a:lnSpc>
              <a:spcAft>
                <a:spcPts val="800"/>
              </a:spcAft>
              <a:tabLst>
                <a:tab pos="134620" algn="l"/>
              </a:tabLst>
            </a:pPr>
            <a:r>
              <a:rPr lang="fr-BE" sz="1400" b="1" spc="10" dirty="0">
                <a:solidFill>
                  <a:srgbClr val="0F8F8E"/>
                </a:solidFill>
                <a:latin typeface="Times New Roman" panose="02020603050405020304" pitchFamily="18" charset="0"/>
                <a:cs typeface="Times New Roman" panose="02020603050405020304" pitchFamily="18" charset="0"/>
              </a:rPr>
              <a:t>Projet DHAPP PEPFAR: </a:t>
            </a:r>
            <a:r>
              <a:rPr lang="fr-BE" sz="1050" spc="30" dirty="0">
                <a:latin typeface="Trebuchet MS"/>
              </a:rPr>
              <a:t>Il vise à:</a:t>
            </a:r>
            <a:endParaRPr lang="fr-FR" sz="1050" spc="30" dirty="0">
              <a:latin typeface="Trebuchet MS"/>
            </a:endParaRPr>
          </a:p>
          <a:p>
            <a:pPr marL="171450" lvl="1" indent="-171450" algn="just">
              <a:lnSpc>
                <a:spcPct val="107000"/>
              </a:lnSpc>
              <a:spcAft>
                <a:spcPts val="800"/>
              </a:spcAft>
              <a:buFont typeface="Arial" panose="020B0604020202020204" pitchFamily="34" charset="0"/>
              <a:buChar char="•"/>
              <a:tabLst>
                <a:tab pos="134620" algn="l"/>
              </a:tabLst>
            </a:pPr>
            <a:r>
              <a:rPr lang="fr-FR" sz="1050" spc="30" dirty="0">
                <a:latin typeface="Trebuchet MS"/>
              </a:rPr>
              <a:t>Renforcer les activités de prévention du VIH dans l'environnement militaire en adaptant les stratégies nationales et le programme d'intervention aux besoins des militaires en priorité.</a:t>
            </a:r>
          </a:p>
          <a:p>
            <a:pPr marL="171450" lvl="1" indent="-171450" algn="just">
              <a:lnSpc>
                <a:spcPct val="107000"/>
              </a:lnSpc>
              <a:spcAft>
                <a:spcPts val="800"/>
              </a:spcAft>
              <a:buFont typeface="Arial" panose="020B0604020202020204" pitchFamily="34" charset="0"/>
              <a:buChar char="•"/>
              <a:tabLst>
                <a:tab pos="134620" algn="l"/>
              </a:tabLst>
            </a:pPr>
            <a:r>
              <a:rPr lang="fr-FR" sz="1050" spc="30" dirty="0">
                <a:latin typeface="Trebuchet MS"/>
              </a:rPr>
              <a:t>Renforcer les stratégies de dépistage du VIH dans et autour des communautés militaires (installations et casernes)</a:t>
            </a:r>
          </a:p>
          <a:p>
            <a:pPr marL="171450" lvl="1" indent="-171450" algn="just">
              <a:lnSpc>
                <a:spcPct val="107000"/>
              </a:lnSpc>
              <a:spcAft>
                <a:spcPts val="800"/>
              </a:spcAft>
              <a:buFont typeface="Arial" panose="020B0604020202020204" pitchFamily="34" charset="0"/>
              <a:buChar char="•"/>
              <a:tabLst>
                <a:tab pos="134620" algn="l"/>
              </a:tabLst>
            </a:pPr>
            <a:r>
              <a:rPr lang="fr-FR" sz="1050" spc="30" dirty="0">
                <a:latin typeface="Trebuchet MS"/>
              </a:rPr>
              <a:t>Renforcer la capacité de diagnostic du VIH du système de laboratoire militaire et des points de prestation de services avancés de dépistage et de prévention de la transmission du VIH/PTME.</a:t>
            </a:r>
          </a:p>
          <a:p>
            <a:pPr marL="171450" lvl="1" indent="-171450" algn="just">
              <a:lnSpc>
                <a:spcPct val="107000"/>
              </a:lnSpc>
              <a:spcAft>
                <a:spcPts val="800"/>
              </a:spcAft>
              <a:buFont typeface="Arial" panose="020B0604020202020204" pitchFamily="34" charset="0"/>
              <a:buChar char="•"/>
              <a:tabLst>
                <a:tab pos="134620" algn="l"/>
              </a:tabLst>
            </a:pPr>
            <a:r>
              <a:rPr lang="fr-FR" sz="1050" spc="30" dirty="0">
                <a:latin typeface="Trebuchet MS"/>
              </a:rPr>
              <a:t>Améliorer la qualité des services de soins et de traitement offerts à tous les clients pris en charge dans les centres militaires de traitement du VIH.</a:t>
            </a:r>
          </a:p>
          <a:p>
            <a:pPr marL="171450" lvl="1" indent="-171450" algn="just">
              <a:lnSpc>
                <a:spcPct val="107000"/>
              </a:lnSpc>
              <a:spcAft>
                <a:spcPts val="800"/>
              </a:spcAft>
              <a:buFont typeface="Arial" panose="020B0604020202020204" pitchFamily="34" charset="0"/>
              <a:buChar char="•"/>
              <a:tabLst>
                <a:tab pos="134620" algn="l"/>
              </a:tabLst>
            </a:pPr>
            <a:r>
              <a:rPr lang="fr-FR" sz="1050" spc="30" dirty="0">
                <a:latin typeface="Trebuchet MS"/>
              </a:rPr>
              <a:t>Faciliter l'accès aux services de test de charge virale afin d'atteindre des niveaux définis de couverture et de suppression.</a:t>
            </a:r>
          </a:p>
          <a:p>
            <a:pPr marL="171450" lvl="1" indent="-171450" algn="just">
              <a:lnSpc>
                <a:spcPct val="107000"/>
              </a:lnSpc>
              <a:spcAft>
                <a:spcPts val="800"/>
              </a:spcAft>
              <a:buFont typeface="Arial" panose="020B0604020202020204" pitchFamily="34" charset="0"/>
              <a:buChar char="•"/>
              <a:tabLst>
                <a:tab pos="134620" algn="l"/>
              </a:tabLst>
            </a:pPr>
            <a:r>
              <a:rPr lang="fr-FR" sz="1050" spc="30" dirty="0">
                <a:latin typeface="Trebuchet MS"/>
              </a:rPr>
              <a:t>Soutenir les efforts visant à renforcer le système de santé militaire sous divers aspects.</a:t>
            </a:r>
          </a:p>
          <a:p>
            <a:pPr marL="0" lvl="1" algn="just">
              <a:lnSpc>
                <a:spcPct val="107000"/>
              </a:lnSpc>
              <a:spcAft>
                <a:spcPts val="800"/>
              </a:spcAft>
              <a:tabLst>
                <a:tab pos="134620" algn="l"/>
              </a:tabLst>
            </a:pP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Les principales étapes et orientations de la mise en</a:t>
            </a:r>
            <a:endParaRPr lang="fr-FR" sz="1050" spc="30" dirty="0">
              <a:latin typeface="Trebuchet MS"/>
            </a:endParaRPr>
          </a:p>
        </p:txBody>
      </p:sp>
      <p:sp>
        <p:nvSpPr>
          <p:cNvPr id="14" name="object 14">
            <a:extLst>
              <a:ext uri="{FF2B5EF4-FFF2-40B4-BE49-F238E27FC236}">
                <a16:creationId xmlns:a16="http://schemas.microsoft.com/office/drawing/2014/main" id="{FC2AEB3F-02BD-BCD6-8E64-2D39F365AF61}"/>
              </a:ext>
            </a:extLst>
          </p:cNvPr>
          <p:cNvSpPr txBox="1">
            <a:spLocks noGrp="1"/>
          </p:cNvSpPr>
          <p:nvPr>
            <p:ph type="sldNum" sz="quarter" idx="7"/>
          </p:nvPr>
        </p:nvSpPr>
        <p:spPr>
          <a:xfrm>
            <a:off x="2626122" y="7118138"/>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a:t>d’activités </a:t>
            </a:r>
            <a:fld id="{81D60167-4931-47E6-BA6A-407CBD079E47}" type="slidenum">
              <a:rPr spc="65" dirty="0">
                <a:solidFill>
                  <a:srgbClr val="FFFFFF"/>
                </a:solidFill>
                <a:latin typeface="Arial"/>
                <a:cs typeface="Arial"/>
              </a:rPr>
              <a:t>13</a:t>
            </a:fld>
            <a:r>
              <a:rP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18" name="object 4">
            <a:extLst>
              <a:ext uri="{FF2B5EF4-FFF2-40B4-BE49-F238E27FC236}">
                <a16:creationId xmlns:a16="http://schemas.microsoft.com/office/drawing/2014/main" id="{CBB71C2A-DF0C-7FB6-DE2E-E33080E20A40}"/>
              </a:ext>
            </a:extLst>
          </p:cNvPr>
          <p:cNvSpPr/>
          <p:nvPr/>
        </p:nvSpPr>
        <p:spPr>
          <a:xfrm>
            <a:off x="23185" y="7930"/>
            <a:ext cx="7533315" cy="649979"/>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r>
              <a:rPr lang="fr-BE" b="1" dirty="0">
                <a:solidFill>
                  <a:schemeClr val="bg1"/>
                </a:solidFill>
              </a:rPr>
              <a:t>               </a:t>
            </a:r>
            <a:endParaRPr sz="2300" b="1" spc="5" dirty="0">
              <a:solidFill>
                <a:schemeClr val="bg1"/>
              </a:solidFill>
              <a:latin typeface="Noto Sans Arabic SemCond"/>
            </a:endParaRPr>
          </a:p>
        </p:txBody>
      </p:sp>
      <p:sp>
        <p:nvSpPr>
          <p:cNvPr id="19" name="object 18">
            <a:extLst>
              <a:ext uri="{FF2B5EF4-FFF2-40B4-BE49-F238E27FC236}">
                <a16:creationId xmlns:a16="http://schemas.microsoft.com/office/drawing/2014/main" id="{23FC1D79-9699-B369-B4F5-6C0B93CC5040}"/>
              </a:ext>
            </a:extLst>
          </p:cNvPr>
          <p:cNvSpPr/>
          <p:nvPr/>
        </p:nvSpPr>
        <p:spPr>
          <a:xfrm>
            <a:off x="23185" y="83622"/>
            <a:ext cx="514705" cy="529451"/>
          </a:xfrm>
          <a:prstGeom prst="rect">
            <a:avLst/>
          </a:prstGeom>
          <a:blipFill>
            <a:blip r:embed="rId2" cstate="print"/>
            <a:stretch>
              <a:fillRect/>
            </a:stretch>
          </a:blipFill>
        </p:spPr>
        <p:txBody>
          <a:bodyPr wrap="square" lIns="0" tIns="0" rIns="0" bIns="0" rtlCol="0"/>
          <a:lstStyle/>
          <a:p>
            <a:endParaRPr>
              <a:solidFill>
                <a:srgbClr val="0F8F8E"/>
              </a:solidFill>
            </a:endParaRPr>
          </a:p>
        </p:txBody>
      </p:sp>
      <p:sp>
        <p:nvSpPr>
          <p:cNvPr id="22" name="object 8">
            <a:extLst>
              <a:ext uri="{FF2B5EF4-FFF2-40B4-BE49-F238E27FC236}">
                <a16:creationId xmlns:a16="http://schemas.microsoft.com/office/drawing/2014/main" id="{CC699AA9-73BE-7E70-09F7-724F653707AB}"/>
              </a:ext>
            </a:extLst>
          </p:cNvPr>
          <p:cNvSpPr/>
          <p:nvPr/>
        </p:nvSpPr>
        <p:spPr>
          <a:xfrm>
            <a:off x="35976" y="829097"/>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sp>
        <p:nvSpPr>
          <p:cNvPr id="7" name="ZoneTexte 6">
            <a:extLst>
              <a:ext uri="{FF2B5EF4-FFF2-40B4-BE49-F238E27FC236}">
                <a16:creationId xmlns:a16="http://schemas.microsoft.com/office/drawing/2014/main" id="{2C026181-A502-0EF9-56FA-E6EF6E711CC6}"/>
              </a:ext>
            </a:extLst>
          </p:cNvPr>
          <p:cNvSpPr txBox="1"/>
          <p:nvPr/>
        </p:nvSpPr>
        <p:spPr>
          <a:xfrm>
            <a:off x="4159717" y="901105"/>
            <a:ext cx="3314374" cy="4455066"/>
          </a:xfrm>
          <a:prstGeom prst="rect">
            <a:avLst/>
          </a:prstGeom>
          <a:noFill/>
        </p:spPr>
        <p:txBody>
          <a:bodyPr wrap="square">
            <a:spAutoFit/>
          </a:bodyPr>
          <a:lstStyle/>
          <a:p>
            <a:pPr algn="just"/>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œuvre du programme étaient de garantir la réalisation des objectifs programmatiques clés dans toute la cascade de soins et de traitement ou les trois 95. Selon le résultat résumé dans la figure 2 ci-dessous, les 1er et 2e objectifs 95 ont été atteints, tandis que le 3e objectif 95 était sous-optimal.</a:t>
            </a:r>
          </a:p>
          <a:p>
            <a:pPr marL="177800" lvl="0" indent="-177800" algn="just">
              <a:buFont typeface="Wingdings" panose="05000000000000000000" pitchFamily="2" charset="2"/>
              <a:buChar char=""/>
            </a:pPr>
            <a:endParaRPr lang="fr-FR" sz="1050" dirty="0">
              <a:effectLst/>
              <a:latin typeface="Trebuchet MS" panose="020B0603020202020204" pitchFamily="34" charset="0"/>
              <a:ea typeface="Times New Roman" panose="02020603050405020304" pitchFamily="18" charset="0"/>
            </a:endParaRPr>
          </a:p>
          <a:p>
            <a:pPr marL="177800" lvl="0" indent="-177800" algn="just">
              <a:buFont typeface="Wingdings" panose="05000000000000000000" pitchFamily="2" charset="2"/>
              <a:buChar char=""/>
            </a:pPr>
            <a:r>
              <a:rPr lang="fr-FR" sz="1050" dirty="0">
                <a:effectLst/>
                <a:latin typeface="Trebuchet MS" panose="020B0603020202020204" pitchFamily="34" charset="0"/>
                <a:ea typeface="Times New Roman" panose="02020603050405020304" pitchFamily="18" charset="0"/>
              </a:rPr>
              <a:t>1er 95 : </a:t>
            </a:r>
            <a:r>
              <a:rPr lang="fr-FR" sz="1050" dirty="0">
                <a:latin typeface="Trebuchet MS" panose="020B0603020202020204" pitchFamily="34" charset="0"/>
                <a:ea typeface="Times New Roman" panose="02020603050405020304" pitchFamily="18" charset="0"/>
              </a:rPr>
              <a:t>Les objectifs 2024 de dépistages étaient de 12084 personnes testées pour 536 positifs à identifier. Au terme de l’exercice 2024, 26740 personnes ont été dépistés pour un retour de 822 positifs identifiés soit un taux de 3.1%. La tendance au cours des trimestre s’est vue décroissante avec le nombre testé et les cas</a:t>
            </a:r>
            <a:r>
              <a:rPr lang="fr-FR" sz="1050" i="1" dirty="0">
                <a:latin typeface="Trebuchet MS" panose="020B0603020202020204" pitchFamily="34" charset="0"/>
                <a:ea typeface="Times New Roman" panose="02020603050405020304" pitchFamily="18" charset="0"/>
              </a:rPr>
              <a:t>. La figure 1 </a:t>
            </a:r>
            <a:r>
              <a:rPr lang="fr-FR" sz="1050" dirty="0">
                <a:latin typeface="Trebuchet MS" panose="020B0603020202020204" pitchFamily="34" charset="0"/>
                <a:ea typeface="Times New Roman" panose="02020603050405020304" pitchFamily="18" charset="0"/>
              </a:rPr>
              <a:t>ci-dessous résume ces tendances pour la population générale et militaire en particulier.</a:t>
            </a:r>
          </a:p>
          <a:p>
            <a:pPr lvl="0" algn="just"/>
            <a:endParaRPr lang="fr-FR" sz="1050" dirty="0">
              <a:latin typeface="Trebuchet MS" panose="020B0603020202020204" pitchFamily="34" charset="0"/>
              <a:ea typeface="Times New Roman" panose="02020603050405020304" pitchFamily="18" charset="0"/>
            </a:endParaRPr>
          </a:p>
          <a:p>
            <a:pPr marL="177800" algn="just"/>
            <a:r>
              <a:rPr lang="en-US" sz="1050" dirty="0">
                <a:latin typeface="Trebuchet MS" panose="020B0603020202020204" pitchFamily="34" charset="0"/>
              </a:rPr>
              <a:t>La recherche de </a:t>
            </a:r>
            <a:r>
              <a:rPr lang="en-US" sz="1050" dirty="0" err="1">
                <a:latin typeface="Trebuchet MS" panose="020B0603020202020204" pitchFamily="34" charset="0"/>
              </a:rPr>
              <a:t>cas</a:t>
            </a:r>
            <a:r>
              <a:rPr lang="en-US" sz="1050" dirty="0">
                <a:latin typeface="Trebuchet MS" panose="020B0603020202020204" pitchFamily="34" charset="0"/>
              </a:rPr>
              <a:t> dans la population </a:t>
            </a:r>
            <a:r>
              <a:rPr lang="en-US" sz="1050" dirty="0" err="1">
                <a:latin typeface="Trebuchet MS" panose="020B0603020202020204" pitchFamily="34" charset="0"/>
              </a:rPr>
              <a:t>militaire</a:t>
            </a:r>
            <a:r>
              <a:rPr lang="en-US" sz="1050" dirty="0">
                <a:latin typeface="Trebuchet MS" panose="020B0603020202020204" pitchFamily="34" charset="0"/>
              </a:rPr>
              <a:t> a </a:t>
            </a:r>
            <a:r>
              <a:rPr lang="en-US" sz="1050" dirty="0" err="1">
                <a:latin typeface="Trebuchet MS" panose="020B0603020202020204" pitchFamily="34" charset="0"/>
              </a:rPr>
              <a:t>permis</a:t>
            </a:r>
            <a:r>
              <a:rPr lang="en-US" sz="1050" dirty="0">
                <a:latin typeface="Trebuchet MS" panose="020B0603020202020204" pitchFamily="34" charset="0"/>
              </a:rPr>
              <a:t> </a:t>
            </a:r>
            <a:r>
              <a:rPr lang="en-US" sz="1050" dirty="0" err="1">
                <a:latin typeface="Trebuchet MS" panose="020B0603020202020204" pitchFamily="34" charset="0"/>
              </a:rPr>
              <a:t>d’enregistrer</a:t>
            </a:r>
            <a:r>
              <a:rPr lang="en-US" sz="1050" dirty="0">
                <a:latin typeface="Trebuchet MS" panose="020B0603020202020204" pitchFamily="34" charset="0"/>
              </a:rPr>
              <a:t> un total de 114 </a:t>
            </a:r>
            <a:r>
              <a:rPr lang="en-US" sz="1050" dirty="0" err="1">
                <a:latin typeface="Trebuchet MS" panose="020B0603020202020204" pitchFamily="34" charset="0"/>
              </a:rPr>
              <a:t>positifs</a:t>
            </a:r>
            <a:r>
              <a:rPr lang="en-US" sz="1050" dirty="0">
                <a:latin typeface="Trebuchet MS" panose="020B0603020202020204" pitchFamily="34" charset="0"/>
              </a:rPr>
              <a:t> sur 4671 </a:t>
            </a:r>
            <a:r>
              <a:rPr lang="en-US" sz="1050" dirty="0" err="1">
                <a:latin typeface="Trebuchet MS" panose="020B0603020202020204" pitchFamily="34" charset="0"/>
              </a:rPr>
              <a:t>testés</a:t>
            </a:r>
            <a:r>
              <a:rPr lang="en-US" sz="1050" dirty="0">
                <a:latin typeface="Trebuchet MS" panose="020B0603020202020204" pitchFamily="34" charset="0"/>
              </a:rPr>
              <a:t>. </a:t>
            </a:r>
            <a:r>
              <a:rPr lang="en-US" sz="1050" dirty="0" err="1">
                <a:latin typeface="Trebuchet MS" panose="020B0603020202020204" pitchFamily="34" charset="0"/>
              </a:rPr>
              <a:t>Cette</a:t>
            </a:r>
            <a:r>
              <a:rPr lang="en-US" sz="1050" dirty="0">
                <a:latin typeface="Trebuchet MS" panose="020B0603020202020204" pitchFamily="34" charset="0"/>
              </a:rPr>
              <a:t> recherche se fait </a:t>
            </a:r>
            <a:r>
              <a:rPr lang="en-US" sz="1050" dirty="0" err="1">
                <a:latin typeface="Trebuchet MS" panose="020B0603020202020204" pitchFamily="34" charset="0"/>
              </a:rPr>
              <a:t>notamment</a:t>
            </a:r>
            <a:r>
              <a:rPr lang="en-US" sz="1050" dirty="0">
                <a:latin typeface="Trebuchet MS" panose="020B0603020202020204" pitchFamily="34" charset="0"/>
              </a:rPr>
              <a:t> </a:t>
            </a:r>
            <a:r>
              <a:rPr lang="en-US" sz="1050" dirty="0" err="1">
                <a:latin typeface="Trebuchet MS" panose="020B0603020202020204" pitchFamily="34" charset="0"/>
              </a:rPr>
              <a:t>lors</a:t>
            </a:r>
            <a:r>
              <a:rPr lang="en-US" sz="1050" dirty="0">
                <a:latin typeface="Trebuchet MS" panose="020B0603020202020204" pitchFamily="34" charset="0"/>
              </a:rPr>
              <a:t> des </a:t>
            </a:r>
            <a:r>
              <a:rPr lang="en-US" sz="1050" dirty="0" err="1">
                <a:latin typeface="Trebuchet MS" panose="020B0603020202020204" pitchFamily="34" charset="0"/>
              </a:rPr>
              <a:t>journées</a:t>
            </a:r>
            <a:r>
              <a:rPr lang="en-US" sz="1050" dirty="0">
                <a:latin typeface="Trebuchet MS" panose="020B0603020202020204" pitchFamily="34" charset="0"/>
              </a:rPr>
              <a:t> de santé </a:t>
            </a:r>
            <a:r>
              <a:rPr lang="en-US" sz="1050" dirty="0" err="1">
                <a:latin typeface="Trebuchet MS" panose="020B0603020202020204" pitchFamily="34" charset="0"/>
              </a:rPr>
              <a:t>militaires</a:t>
            </a:r>
            <a:r>
              <a:rPr lang="en-US" sz="1050" dirty="0">
                <a:latin typeface="Trebuchet MS" panose="020B0603020202020204" pitchFamily="34" charset="0"/>
              </a:rPr>
              <a:t> </a:t>
            </a:r>
            <a:r>
              <a:rPr lang="en-US" sz="1050" dirty="0" err="1">
                <a:latin typeface="Trebuchet MS" panose="020B0603020202020204" pitchFamily="34" charset="0"/>
              </a:rPr>
              <a:t>tel</a:t>
            </a:r>
            <a:r>
              <a:rPr lang="en-US" sz="1050" dirty="0">
                <a:latin typeface="Trebuchet MS" panose="020B0603020202020204" pitchFamily="34" charset="0"/>
              </a:rPr>
              <a:t> que le </a:t>
            </a:r>
            <a:r>
              <a:rPr lang="en-US" sz="1050" dirty="0" err="1">
                <a:latin typeface="Trebuchet MS" panose="020B0603020202020204" pitchFamily="34" charset="0"/>
              </a:rPr>
              <a:t>mois</a:t>
            </a:r>
            <a:r>
              <a:rPr lang="en-US" sz="1050" dirty="0">
                <a:latin typeface="Trebuchet MS" panose="020B0603020202020204" pitchFamily="34" charset="0"/>
              </a:rPr>
              <a:t> </a:t>
            </a:r>
            <a:r>
              <a:rPr lang="en-US" sz="1050" dirty="0" err="1">
                <a:latin typeface="Trebuchet MS" panose="020B0603020202020204" pitchFamily="34" charset="0"/>
              </a:rPr>
              <a:t>camerounais</a:t>
            </a:r>
            <a:r>
              <a:rPr lang="en-US" sz="1050" dirty="0">
                <a:latin typeface="Trebuchet MS" panose="020B0603020202020204" pitchFamily="34" charset="0"/>
              </a:rPr>
              <a:t> de SIDA </a:t>
            </a:r>
            <a:r>
              <a:rPr lang="en-US" sz="1050" dirty="0" err="1">
                <a:latin typeface="Trebuchet MS" panose="020B0603020202020204" pitchFamily="34" charset="0"/>
              </a:rPr>
              <a:t>organisé</a:t>
            </a:r>
            <a:r>
              <a:rPr lang="en-US" sz="1050" dirty="0">
                <a:latin typeface="Trebuchet MS" panose="020B0603020202020204" pitchFamily="34" charset="0"/>
              </a:rPr>
              <a:t> à travers les </a:t>
            </a:r>
            <a:r>
              <a:rPr lang="en-US" sz="1050" dirty="0" err="1">
                <a:latin typeface="Trebuchet MS" panose="020B0603020202020204" pitchFamily="34" charset="0"/>
              </a:rPr>
              <a:t>secteurs</a:t>
            </a:r>
            <a:r>
              <a:rPr lang="en-US" sz="1050" dirty="0">
                <a:latin typeface="Trebuchet MS" panose="020B0603020202020204" pitchFamily="34" charset="0"/>
              </a:rPr>
              <a:t> de santé </a:t>
            </a:r>
            <a:r>
              <a:rPr lang="en-US" sz="1050" dirty="0" err="1">
                <a:latin typeface="Trebuchet MS" panose="020B0603020202020204" pitchFamily="34" charset="0"/>
              </a:rPr>
              <a:t>militaire</a:t>
            </a:r>
            <a:r>
              <a:rPr lang="en-US" sz="1050" dirty="0">
                <a:latin typeface="Trebuchet MS" panose="020B0603020202020204" pitchFamily="34" charset="0"/>
              </a:rPr>
              <a:t> avec </a:t>
            </a:r>
            <a:r>
              <a:rPr lang="en-US" sz="1050" dirty="0" err="1">
                <a:latin typeface="Trebuchet MS" panose="020B0603020202020204" pitchFamily="34" charset="0"/>
              </a:rPr>
              <a:t>l’offer</a:t>
            </a:r>
            <a:r>
              <a:rPr lang="en-US" sz="1050" dirty="0">
                <a:latin typeface="Trebuchet MS" panose="020B0603020202020204" pitchFamily="34" charset="0"/>
              </a:rPr>
              <a:t> de </a:t>
            </a:r>
            <a:r>
              <a:rPr lang="en-US" sz="1050" dirty="0" err="1">
                <a:latin typeface="Trebuchet MS" panose="020B0603020202020204" pitchFamily="34" charset="0"/>
              </a:rPr>
              <a:t>dépistage</a:t>
            </a:r>
            <a:r>
              <a:rPr lang="en-US" sz="1050" dirty="0">
                <a:latin typeface="Trebuchet MS" panose="020B0603020202020204" pitchFamily="34" charset="0"/>
              </a:rPr>
              <a:t> du VIH et </a:t>
            </a:r>
            <a:r>
              <a:rPr lang="en-US" sz="1050" dirty="0" err="1">
                <a:latin typeface="Trebuchet MS" panose="020B0603020202020204" pitchFamily="34" charset="0"/>
              </a:rPr>
              <a:t>autre</a:t>
            </a:r>
            <a:r>
              <a:rPr lang="en-US" sz="1050" dirty="0">
                <a:latin typeface="Trebuchet MS" panose="020B0603020202020204" pitchFamily="34" charset="0"/>
              </a:rPr>
              <a:t> IST </a:t>
            </a:r>
            <a:r>
              <a:rPr lang="en-US" sz="1050" dirty="0" err="1">
                <a:latin typeface="Trebuchet MS" panose="020B0603020202020204" pitchFamily="34" charset="0"/>
              </a:rPr>
              <a:t>telles</a:t>
            </a:r>
            <a:r>
              <a:rPr lang="en-US" sz="1050" dirty="0">
                <a:latin typeface="Trebuchet MS" panose="020B0603020202020204" pitchFamily="34" charset="0"/>
              </a:rPr>
              <a:t> que les </a:t>
            </a:r>
            <a:r>
              <a:rPr lang="en-US" sz="1050" dirty="0" err="1">
                <a:latin typeface="Trebuchet MS" panose="020B0603020202020204" pitchFamily="34" charset="0"/>
              </a:rPr>
              <a:t>hépatites</a:t>
            </a:r>
            <a:r>
              <a:rPr lang="en-US" sz="1050" dirty="0">
                <a:latin typeface="Trebuchet MS" panose="020B0603020202020204" pitchFamily="34" charset="0"/>
              </a:rPr>
              <a:t> Bet C et le Syphilis.</a:t>
            </a:r>
          </a:p>
          <a:p>
            <a:pPr lvl="0" algn="just"/>
            <a:endParaRPr lang="fr-FR" sz="1050" dirty="0">
              <a:latin typeface="Trebuchet MS" panose="020B0603020202020204" pitchFamily="34" charset="0"/>
              <a:ea typeface="Times New Roman" panose="02020603050405020304" pitchFamily="18" charset="0"/>
            </a:endParaRPr>
          </a:p>
        </p:txBody>
      </p:sp>
      <p:grpSp>
        <p:nvGrpSpPr>
          <p:cNvPr id="2" name="Group 19">
            <a:extLst>
              <a:ext uri="{FF2B5EF4-FFF2-40B4-BE49-F238E27FC236}">
                <a16:creationId xmlns:a16="http://schemas.microsoft.com/office/drawing/2014/main" id="{DC39264D-32E9-A1BC-7A94-5DBFFCE5842E}"/>
              </a:ext>
            </a:extLst>
          </p:cNvPr>
          <p:cNvGrpSpPr/>
          <p:nvPr/>
        </p:nvGrpSpPr>
        <p:grpSpPr>
          <a:xfrm>
            <a:off x="645744" y="5396688"/>
            <a:ext cx="6732906" cy="1697105"/>
            <a:chOff x="0" y="-11994"/>
            <a:chExt cx="6781800" cy="2817405"/>
          </a:xfrm>
        </p:grpSpPr>
        <p:grpSp>
          <p:nvGrpSpPr>
            <p:cNvPr id="3" name="Group 17">
              <a:extLst>
                <a:ext uri="{FF2B5EF4-FFF2-40B4-BE49-F238E27FC236}">
                  <a16:creationId xmlns:a16="http://schemas.microsoft.com/office/drawing/2014/main" id="{5A68F54D-A425-EECB-7A2D-628FDB4D55CC}"/>
                </a:ext>
              </a:extLst>
            </p:cNvPr>
            <p:cNvGrpSpPr/>
            <p:nvPr/>
          </p:nvGrpSpPr>
          <p:grpSpPr>
            <a:xfrm>
              <a:off x="0" y="-11994"/>
              <a:ext cx="6781800" cy="2678994"/>
              <a:chOff x="0" y="-11994"/>
              <a:chExt cx="6781800" cy="2678994"/>
            </a:xfrm>
          </p:grpSpPr>
          <p:grpSp>
            <p:nvGrpSpPr>
              <p:cNvPr id="8" name="Group 15">
                <a:extLst>
                  <a:ext uri="{FF2B5EF4-FFF2-40B4-BE49-F238E27FC236}">
                    <a16:creationId xmlns:a16="http://schemas.microsoft.com/office/drawing/2014/main" id="{BA20F001-E705-12E6-772A-61A4570EC7D6}"/>
                  </a:ext>
                </a:extLst>
              </p:cNvPr>
              <p:cNvGrpSpPr/>
              <p:nvPr/>
            </p:nvGrpSpPr>
            <p:grpSpPr>
              <a:xfrm>
                <a:off x="0" y="9525"/>
                <a:ext cx="3600450" cy="2657475"/>
                <a:chOff x="0" y="0"/>
                <a:chExt cx="3600450" cy="2657475"/>
              </a:xfrm>
            </p:grpSpPr>
            <p:graphicFrame>
              <p:nvGraphicFramePr>
                <p:cNvPr id="12" name="Chart 2">
                  <a:extLst>
                    <a:ext uri="{FF2B5EF4-FFF2-40B4-BE49-F238E27FC236}">
                      <a16:creationId xmlns:a16="http://schemas.microsoft.com/office/drawing/2014/main" id="{BCE5E7D5-3D13-2D28-31C3-E1C0CB649B26}"/>
                    </a:ext>
                  </a:extLst>
                </p:cNvPr>
                <p:cNvGraphicFramePr/>
                <p:nvPr/>
              </p:nvGraphicFramePr>
              <p:xfrm>
                <a:off x="0" y="342900"/>
                <a:ext cx="3600450" cy="231457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Box 14">
                  <a:extLst>
                    <a:ext uri="{FF2B5EF4-FFF2-40B4-BE49-F238E27FC236}">
                      <a16:creationId xmlns:a16="http://schemas.microsoft.com/office/drawing/2014/main" id="{21DED8AC-8A85-FD28-AB66-4F296F3A4E37}"/>
                    </a:ext>
                  </a:extLst>
                </p:cNvPr>
                <p:cNvSpPr txBox="1"/>
                <p:nvPr/>
              </p:nvSpPr>
              <p:spPr>
                <a:xfrm>
                  <a:off x="95250" y="0"/>
                  <a:ext cx="3110243" cy="342901"/>
                </a:xfrm>
                <a:prstGeom prst="rect">
                  <a:avLst/>
                </a:prstGeom>
                <a:solidFill>
                  <a:schemeClr val="accen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Bef>
                      <a:spcPts val="600"/>
                    </a:spcBef>
                    <a:spcAft>
                      <a:spcPts val="1200"/>
                    </a:spcAft>
                  </a:pPr>
                  <a:r>
                    <a:rPr lang="en-GB" sz="1200" b="1" dirty="0">
                      <a:latin typeface="Times New Roman" panose="02020603050405020304" pitchFamily="18" charset="0"/>
                      <a:ea typeface="Georgia" panose="02040502050405020303" pitchFamily="18" charset="0"/>
                      <a:cs typeface="Georgia" panose="02040502050405020303" pitchFamily="18" charset="0"/>
                    </a:rPr>
                    <a:t>FY24: Tendance au </a:t>
                  </a:r>
                  <a:r>
                    <a:rPr lang="en-GB" sz="1200" b="1" dirty="0" err="1">
                      <a:latin typeface="Times New Roman" panose="02020603050405020304" pitchFamily="18" charset="0"/>
                      <a:ea typeface="Georgia" panose="02040502050405020303" pitchFamily="18" charset="0"/>
                      <a:cs typeface="Georgia" panose="02040502050405020303" pitchFamily="18" charset="0"/>
                    </a:rPr>
                    <a:t>cours</a:t>
                  </a:r>
                  <a:r>
                    <a:rPr lang="en-GB" sz="1200" b="1" dirty="0">
                      <a:latin typeface="Times New Roman" panose="02020603050405020304" pitchFamily="18" charset="0"/>
                      <a:ea typeface="Georgia" panose="02040502050405020303" pitchFamily="18" charset="0"/>
                      <a:cs typeface="Georgia" panose="02040502050405020303" pitchFamily="18" charset="0"/>
                    </a:rPr>
                    <a:t> des </a:t>
                  </a:r>
                  <a:r>
                    <a:rPr lang="en-GB" sz="1200" b="1" dirty="0" err="1">
                      <a:latin typeface="Times New Roman" panose="02020603050405020304" pitchFamily="18" charset="0"/>
                      <a:ea typeface="Georgia" panose="02040502050405020303" pitchFamily="18" charset="0"/>
                      <a:cs typeface="Georgia" panose="02040502050405020303" pitchFamily="18" charset="0"/>
                    </a:rPr>
                    <a:t>trimestres</a:t>
                  </a:r>
                  <a:r>
                    <a:rPr lang="en-GB" sz="1200" b="1" dirty="0">
                      <a:latin typeface="Times New Roman" panose="02020603050405020304" pitchFamily="18" charset="0"/>
                      <a:ea typeface="Georgia" panose="02040502050405020303" pitchFamily="18" charset="0"/>
                      <a:cs typeface="Georgia" panose="02040502050405020303" pitchFamily="18" charset="0"/>
                    </a:rPr>
                    <a:t> </a:t>
                  </a:r>
                  <a:endParaRPr lang="en-CM" sz="1200" dirty="0">
                    <a:effectLst/>
                    <a:latin typeface="Times New Roman" panose="02020603050405020304" pitchFamily="18" charset="0"/>
                    <a:ea typeface="Georgia" panose="02040502050405020303" pitchFamily="18" charset="0"/>
                    <a:cs typeface="Georgia" panose="02040502050405020303" pitchFamily="18" charset="0"/>
                  </a:endParaRPr>
                </a:p>
              </p:txBody>
            </p:sp>
          </p:grpSp>
          <p:grpSp>
            <p:nvGrpSpPr>
              <p:cNvPr id="9" name="Group 16">
                <a:extLst>
                  <a:ext uri="{FF2B5EF4-FFF2-40B4-BE49-F238E27FC236}">
                    <a16:creationId xmlns:a16="http://schemas.microsoft.com/office/drawing/2014/main" id="{E85BD23D-540B-D207-26CC-139769189DAF}"/>
                  </a:ext>
                </a:extLst>
              </p:cNvPr>
              <p:cNvGrpSpPr/>
              <p:nvPr/>
            </p:nvGrpSpPr>
            <p:grpSpPr>
              <a:xfrm>
                <a:off x="3566087" y="-11994"/>
                <a:ext cx="3215713" cy="2678994"/>
                <a:chOff x="-43888" y="-11994"/>
                <a:chExt cx="3215713" cy="2678994"/>
              </a:xfrm>
            </p:grpSpPr>
            <p:graphicFrame>
              <p:nvGraphicFramePr>
                <p:cNvPr id="10" name="Chart 1">
                  <a:extLst>
                    <a:ext uri="{FF2B5EF4-FFF2-40B4-BE49-F238E27FC236}">
                      <a16:creationId xmlns:a16="http://schemas.microsoft.com/office/drawing/2014/main" id="{BCAF107A-7870-4667-5D32-9CF6312576E4}"/>
                    </a:ext>
                  </a:extLst>
                </p:cNvPr>
                <p:cNvGraphicFramePr/>
                <p:nvPr/>
              </p:nvGraphicFramePr>
              <p:xfrm>
                <a:off x="0" y="352425"/>
                <a:ext cx="3171825" cy="231457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Box 14">
                  <a:extLst>
                    <a:ext uri="{FF2B5EF4-FFF2-40B4-BE49-F238E27FC236}">
                      <a16:creationId xmlns:a16="http://schemas.microsoft.com/office/drawing/2014/main" id="{9996B5D5-DE52-4D99-2921-C4002C5F8A06}"/>
                    </a:ext>
                  </a:extLst>
                </p:cNvPr>
                <p:cNvSpPr txBox="1"/>
                <p:nvPr/>
              </p:nvSpPr>
              <p:spPr>
                <a:xfrm>
                  <a:off x="-43888" y="-11994"/>
                  <a:ext cx="3152775" cy="342901"/>
                </a:xfrm>
                <a:prstGeom prst="rect">
                  <a:avLst/>
                </a:prstGeom>
                <a:solidFill>
                  <a:srgbClr val="92D05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Bef>
                      <a:spcPts val="600"/>
                    </a:spcBef>
                    <a:spcAft>
                      <a:spcPts val="1200"/>
                    </a:spcAft>
                  </a:pPr>
                  <a:r>
                    <a:rPr lang="en-GB" sz="1200" b="1" dirty="0">
                      <a:effectLst/>
                      <a:latin typeface="Times New Roman" panose="02020603050405020304" pitchFamily="18" charset="0"/>
                      <a:ea typeface="Georgia" panose="02040502050405020303" pitchFamily="18" charset="0"/>
                      <a:cs typeface="Georgia" panose="02040502050405020303" pitchFamily="18" charset="0"/>
                    </a:rPr>
                    <a:t>FY24 </a:t>
                  </a:r>
                  <a:r>
                    <a:rPr lang="en-GB" sz="1200" b="1" dirty="0">
                      <a:latin typeface="Times New Roman" panose="02020603050405020304" pitchFamily="18" charset="0"/>
                      <a:ea typeface="Georgia" panose="02040502050405020303" pitchFamily="18" charset="0"/>
                      <a:cs typeface="Georgia" panose="02040502050405020303" pitchFamily="18" charset="0"/>
                    </a:rPr>
                    <a:t>Tendance chez les </a:t>
                  </a:r>
                  <a:r>
                    <a:rPr lang="en-GB" sz="1200" b="1" dirty="0" err="1">
                      <a:latin typeface="Times New Roman" panose="02020603050405020304" pitchFamily="18" charset="0"/>
                      <a:ea typeface="Georgia" panose="02040502050405020303" pitchFamily="18" charset="0"/>
                      <a:cs typeface="Georgia" panose="02040502050405020303" pitchFamily="18" charset="0"/>
                    </a:rPr>
                    <a:t>Militaire</a:t>
                  </a:r>
                  <a:r>
                    <a:rPr lang="en-GB" sz="1200" b="1" dirty="0">
                      <a:latin typeface="Times New Roman" panose="02020603050405020304" pitchFamily="18" charset="0"/>
                      <a:ea typeface="Georgia" panose="02040502050405020303" pitchFamily="18" charset="0"/>
                      <a:cs typeface="Georgia" panose="02040502050405020303" pitchFamily="18" charset="0"/>
                    </a:rPr>
                    <a:t> </a:t>
                  </a:r>
                  <a:r>
                    <a:rPr lang="en-GB" sz="1200" b="1" dirty="0" err="1">
                      <a:latin typeface="Times New Roman" panose="02020603050405020304" pitchFamily="18" charset="0"/>
                      <a:ea typeface="Georgia" panose="02040502050405020303" pitchFamily="18" charset="0"/>
                      <a:cs typeface="Georgia" panose="02040502050405020303" pitchFamily="18" charset="0"/>
                    </a:rPr>
                    <a:t>en</a:t>
                  </a:r>
                  <a:r>
                    <a:rPr lang="en-GB" sz="1200" b="1" dirty="0">
                      <a:latin typeface="Times New Roman" panose="02020603050405020304" pitchFamily="18" charset="0"/>
                      <a:ea typeface="Georgia" panose="02040502050405020303" pitchFamily="18" charset="0"/>
                      <a:cs typeface="Georgia" panose="02040502050405020303" pitchFamily="18" charset="0"/>
                    </a:rPr>
                    <a:t> </a:t>
                  </a:r>
                  <a:r>
                    <a:rPr lang="en-GB" sz="1200" b="1" dirty="0" err="1">
                      <a:latin typeface="Times New Roman" panose="02020603050405020304" pitchFamily="18" charset="0"/>
                      <a:ea typeface="Georgia" panose="02040502050405020303" pitchFamily="18" charset="0"/>
                      <a:cs typeface="Georgia" panose="02040502050405020303" pitchFamily="18" charset="0"/>
                    </a:rPr>
                    <a:t>fonction</a:t>
                  </a:r>
                  <a:endParaRPr lang="en-CM" sz="1200" dirty="0">
                    <a:effectLst/>
                    <a:latin typeface="Times New Roman" panose="02020603050405020304" pitchFamily="18" charset="0"/>
                    <a:ea typeface="Georgia" panose="02040502050405020303" pitchFamily="18" charset="0"/>
                    <a:cs typeface="Georgia" panose="02040502050405020303" pitchFamily="18" charset="0"/>
                  </a:endParaRPr>
                </a:p>
              </p:txBody>
            </p:sp>
          </p:grpSp>
        </p:grpSp>
        <p:sp>
          <p:nvSpPr>
            <p:cNvPr id="6" name="Text Box 18">
              <a:extLst>
                <a:ext uri="{FF2B5EF4-FFF2-40B4-BE49-F238E27FC236}">
                  <a16:creationId xmlns:a16="http://schemas.microsoft.com/office/drawing/2014/main" id="{CA222B6E-5348-1A4D-4AFC-593B68A48161}"/>
                </a:ext>
              </a:extLst>
            </p:cNvPr>
            <p:cNvSpPr txBox="1"/>
            <p:nvPr/>
          </p:nvSpPr>
          <p:spPr>
            <a:xfrm>
              <a:off x="95250" y="2452987"/>
              <a:ext cx="6477000" cy="35242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Bef>
                  <a:spcPts val="600"/>
                </a:spcBef>
                <a:spcAft>
                  <a:spcPts val="1200"/>
                </a:spcAft>
              </a:pPr>
              <a:r>
                <a:rPr lang="en-GB" sz="800" dirty="0" err="1">
                  <a:effectLst/>
                  <a:latin typeface="Trebuchet MS" panose="020B0603020202020204" pitchFamily="34" charset="0"/>
                  <a:ea typeface="Georgia" panose="02040502050405020303" pitchFamily="18" charset="0"/>
                  <a:cs typeface="Georgia" panose="02040502050405020303" pitchFamily="18" charset="0"/>
                </a:rPr>
                <a:t>Taux</a:t>
              </a:r>
              <a:r>
                <a:rPr lang="en-GB" sz="800" dirty="0">
                  <a:effectLst/>
                  <a:latin typeface="Trebuchet MS" panose="020B0603020202020204" pitchFamily="34" charset="0"/>
                  <a:ea typeface="Georgia" panose="02040502050405020303" pitchFamily="18" charset="0"/>
                  <a:cs typeface="Georgia" panose="02040502050405020303" pitchFamily="18" charset="0"/>
                </a:rPr>
                <a:t> de </a:t>
              </a:r>
              <a:r>
                <a:rPr lang="en-GB" sz="800" dirty="0" err="1">
                  <a:effectLst/>
                  <a:latin typeface="Trebuchet MS" panose="020B0603020202020204" pitchFamily="34" charset="0"/>
                  <a:ea typeface="Georgia" panose="02040502050405020303" pitchFamily="18" charset="0"/>
                  <a:cs typeface="Georgia" panose="02040502050405020303" pitchFamily="18" charset="0"/>
                </a:rPr>
                <a:t>Positivité</a:t>
              </a:r>
              <a:r>
                <a:rPr lang="en-GB" sz="800" dirty="0">
                  <a:effectLst/>
                  <a:latin typeface="Trebuchet MS" panose="020B0603020202020204" pitchFamily="34" charset="0"/>
                  <a:ea typeface="Georgia" panose="02040502050405020303" pitchFamily="18" charset="0"/>
                  <a:cs typeface="Georgia" panose="02040502050405020303" pitchFamily="18" charset="0"/>
                </a:rPr>
                <a:t> </a:t>
              </a:r>
              <a:r>
                <a:rPr lang="en-GB" sz="800" dirty="0" err="1">
                  <a:effectLst/>
                  <a:latin typeface="Trebuchet MS" panose="020B0603020202020204" pitchFamily="34" charset="0"/>
                  <a:ea typeface="Georgia" panose="02040502050405020303" pitchFamily="18" charset="0"/>
                  <a:cs typeface="Georgia" panose="02040502050405020303" pitchFamily="18" charset="0"/>
                </a:rPr>
                <a:t>en</a:t>
              </a:r>
              <a:r>
                <a:rPr lang="en-GB" sz="800" dirty="0">
                  <a:effectLst/>
                  <a:latin typeface="Trebuchet MS" panose="020B0603020202020204" pitchFamily="34" charset="0"/>
                  <a:ea typeface="Georgia" panose="02040502050405020303" pitchFamily="18" charset="0"/>
                  <a:cs typeface="Georgia" panose="02040502050405020303" pitchFamily="18" charset="0"/>
                </a:rPr>
                <a:t> 2024; Population Générale et </a:t>
              </a:r>
              <a:r>
                <a:rPr lang="en-GB" sz="800" dirty="0" err="1">
                  <a:effectLst/>
                  <a:latin typeface="Trebuchet MS" panose="020B0603020202020204" pitchFamily="34" charset="0"/>
                  <a:ea typeface="Georgia" panose="02040502050405020303" pitchFamily="18" charset="0"/>
                  <a:cs typeface="Georgia" panose="02040502050405020303" pitchFamily="18" charset="0"/>
                </a:rPr>
                <a:t>militaire</a:t>
              </a:r>
              <a:r>
                <a:rPr lang="en-GB" sz="800" dirty="0">
                  <a:effectLst/>
                  <a:latin typeface="Trebuchet MS" panose="020B0603020202020204" pitchFamily="34" charset="0"/>
                  <a:ea typeface="Georgia" panose="02040502050405020303" pitchFamily="18" charset="0"/>
                  <a:cs typeface="Georgia" panose="02040502050405020303" pitchFamily="18" charset="0"/>
                </a:rPr>
                <a:t> </a:t>
              </a:r>
              <a:endParaRPr lang="en-CM" sz="800" dirty="0">
                <a:effectLst/>
                <a:latin typeface="Trebuchet MS" panose="020B0603020202020204" pitchFamily="34" charset="0"/>
                <a:ea typeface="Georgia" panose="02040502050405020303" pitchFamily="18" charset="0"/>
                <a:cs typeface="Georgia" panose="02040502050405020303" pitchFamily="18" charset="0"/>
              </a:endParaRPr>
            </a:p>
          </p:txBody>
        </p:sp>
      </p:grpSp>
      <p:sp>
        <p:nvSpPr>
          <p:cNvPr id="4" name="object 7">
            <a:extLst>
              <a:ext uri="{FF2B5EF4-FFF2-40B4-BE49-F238E27FC236}">
                <a16:creationId xmlns:a16="http://schemas.microsoft.com/office/drawing/2014/main" id="{CD93C5D3-E58C-4973-0CDB-1BDA7206D8B3}"/>
              </a:ext>
            </a:extLst>
          </p:cNvPr>
          <p:cNvSpPr txBox="1">
            <a:spLocks noGrp="1"/>
          </p:cNvSpPr>
          <p:nvPr>
            <p:ph type="title"/>
          </p:nvPr>
        </p:nvSpPr>
        <p:spPr>
          <a:xfrm>
            <a:off x="537890" y="161693"/>
            <a:ext cx="7018610" cy="382156"/>
          </a:xfrm>
          <a:prstGeom prst="rect">
            <a:avLst/>
          </a:prstGeom>
        </p:spPr>
        <p:txBody>
          <a:bodyPr vert="horz" wrap="square" lIns="0" tIns="12700" rIns="0" bIns="0" rtlCol="0">
            <a:spAutoFit/>
          </a:bodyPr>
          <a:lstStyle/>
          <a:p>
            <a:pPr marL="12700">
              <a:lnSpc>
                <a:spcPct val="100000"/>
              </a:lnSpc>
              <a:spcBef>
                <a:spcPts val="100"/>
              </a:spcBef>
            </a:pPr>
            <a:r>
              <a:rPr lang="fr-BE" sz="2400" b="1" spc="5" dirty="0">
                <a:solidFill>
                  <a:schemeClr val="bg1"/>
                </a:solidFill>
                <a:latin typeface="Noto Sans Arabic SemCond"/>
              </a:rPr>
              <a:t>RECHERCHE DE FINANCEMENTS: Projet DHAPP PEPFAR</a:t>
            </a:r>
            <a:endParaRPr sz="2400" b="1" kern="1200" spc="5" dirty="0">
              <a:solidFill>
                <a:schemeClr val="bg1"/>
              </a:solidFill>
              <a:latin typeface="Noto Sans Arabic SemCond"/>
              <a:ea typeface="+mn-ea"/>
              <a:cs typeface="+mn-cs"/>
            </a:endParaRPr>
          </a:p>
        </p:txBody>
      </p:sp>
    </p:spTree>
    <p:extLst>
      <p:ext uri="{BB962C8B-B14F-4D97-AF65-F5344CB8AC3E}">
        <p14:creationId xmlns:p14="http://schemas.microsoft.com/office/powerpoint/2010/main" val="778285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4797E-0855-449F-E8CD-8BFD00610D81}"/>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D8B2DFB2-1E99-F22D-1EC0-57113674B0DA}"/>
              </a:ext>
            </a:extLst>
          </p:cNvPr>
          <p:cNvSpPr txBox="1"/>
          <p:nvPr/>
        </p:nvSpPr>
        <p:spPr>
          <a:xfrm>
            <a:off x="415050" y="604517"/>
            <a:ext cx="3507215" cy="1661865"/>
          </a:xfrm>
          <a:prstGeom prst="rect">
            <a:avLst/>
          </a:prstGeom>
        </p:spPr>
        <p:txBody>
          <a:bodyPr vert="horz" wrap="square" lIns="0" tIns="12700" rIns="0" bIns="0" rtlCol="0">
            <a:spAutoFit/>
          </a:bodyPr>
          <a:lstStyle/>
          <a:p>
            <a:pPr marL="12700" marR="5080" algn="just">
              <a:lnSpc>
                <a:spcPct val="106100"/>
              </a:lnSpc>
              <a:spcBef>
                <a:spcPts val="100"/>
              </a:spcBef>
            </a:pPr>
            <a:endParaRPr lang="fr-FR" sz="1200" spc="80" dirty="0">
              <a:latin typeface="Trebuchet MS"/>
              <a:cs typeface="Trebuchet MS"/>
            </a:endParaRPr>
          </a:p>
          <a:p>
            <a:pPr marL="285750" indent="-285750" algn="just">
              <a:buFont typeface="Wingdings" panose="05000000000000000000" pitchFamily="2" charset="2"/>
              <a:buChar char="Ø"/>
            </a:pPr>
            <a:r>
              <a:rPr lang="en-US" sz="1050" b="1" dirty="0">
                <a:latin typeface="Trebuchet MS" panose="020B0603020202020204" pitchFamily="34" charset="0"/>
              </a:rPr>
              <a:t>2e 95: </a:t>
            </a:r>
            <a:r>
              <a:rPr lang="en-US" sz="1050" dirty="0">
                <a:latin typeface="Trebuchet MS" panose="020B0603020202020204" pitchFamily="34" charset="0"/>
              </a:rPr>
              <a:t>De façon </a:t>
            </a:r>
            <a:r>
              <a:rPr lang="en-US" sz="1050" dirty="0" err="1">
                <a:latin typeface="Trebuchet MS" panose="020B0603020202020204" pitchFamily="34" charset="0"/>
              </a:rPr>
              <a:t>globale</a:t>
            </a:r>
            <a:r>
              <a:rPr lang="en-US" sz="1050" dirty="0">
                <a:latin typeface="Trebuchet MS" panose="020B0603020202020204" pitchFamily="34" charset="0"/>
              </a:rPr>
              <a:t>,</a:t>
            </a:r>
            <a:r>
              <a:rPr lang="fr-FR" sz="1050" dirty="0"/>
              <a:t> les tendances de croissance des traitements (TX_CURR) sur trois ans, de </a:t>
            </a:r>
            <a:r>
              <a:rPr lang="fr-FR" sz="1050" dirty="0">
                <a:latin typeface="Trebuchet MS" panose="020B0603020202020204" pitchFamily="34" charset="0"/>
              </a:rPr>
              <a:t>Q1FY22 à Q4FY24 présentent une augmentation du  nombre de patients sous traitement passant de 8 883 au Q1FY22 à 10 214 au Q4FY24. Cependant, la croissance annuelle fluctue, atteignant -1,1 % au Q1FY24 avant de remonter à 1,8 % au Q4FY24.</a:t>
            </a:r>
          </a:p>
          <a:p>
            <a:pPr marL="285750" indent="-285750" algn="just">
              <a:buFont typeface="Wingdings" panose="05000000000000000000" pitchFamily="2" charset="2"/>
              <a:buChar char="Ø"/>
            </a:pPr>
            <a:endParaRPr lang="en-US" sz="1050" b="1" dirty="0">
              <a:latin typeface="Trebuchet MS" panose="020B0603020202020204" pitchFamily="34" charset="0"/>
            </a:endParaRPr>
          </a:p>
          <a:p>
            <a:pPr marL="0" lvl="1" algn="just">
              <a:lnSpc>
                <a:spcPct val="107000"/>
              </a:lnSpc>
              <a:spcAft>
                <a:spcPts val="800"/>
              </a:spcAft>
              <a:tabLst>
                <a:tab pos="134620" algn="l"/>
              </a:tabLst>
            </a:pPr>
            <a:endParaRPr lang="fr-FR" sz="1050" spc="30" dirty="0">
              <a:latin typeface="Trebuchet MS"/>
            </a:endParaRPr>
          </a:p>
        </p:txBody>
      </p:sp>
      <p:sp>
        <p:nvSpPr>
          <p:cNvPr id="14" name="object 14">
            <a:extLst>
              <a:ext uri="{FF2B5EF4-FFF2-40B4-BE49-F238E27FC236}">
                <a16:creationId xmlns:a16="http://schemas.microsoft.com/office/drawing/2014/main" id="{755D44C0-3D8D-51B2-67CF-E381055FE8BF}"/>
              </a:ext>
            </a:extLst>
          </p:cNvPr>
          <p:cNvSpPr txBox="1">
            <a:spLocks noGrp="1"/>
          </p:cNvSpPr>
          <p:nvPr>
            <p:ph type="sldNum" sz="quarter" idx="7"/>
          </p:nvPr>
        </p:nvSpPr>
        <p:spPr>
          <a:xfrm>
            <a:off x="2626122" y="7118138"/>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a:t>d’activités </a:t>
            </a:r>
            <a:fld id="{81D60167-4931-47E6-BA6A-407CBD079E47}" type="slidenum">
              <a:rPr spc="65" dirty="0">
                <a:solidFill>
                  <a:srgbClr val="FFFFFF"/>
                </a:solidFill>
                <a:latin typeface="Arial"/>
                <a:cs typeface="Arial"/>
              </a:rPr>
              <a:t>14</a:t>
            </a:fld>
            <a:r>
              <a:rP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15" name="Text Box 20">
            <a:extLst>
              <a:ext uri="{FF2B5EF4-FFF2-40B4-BE49-F238E27FC236}">
                <a16:creationId xmlns:a16="http://schemas.microsoft.com/office/drawing/2014/main" id="{846A165C-9056-2ED6-E289-A9E7E11B4E0E}"/>
              </a:ext>
            </a:extLst>
          </p:cNvPr>
          <p:cNvSpPr txBox="1"/>
          <p:nvPr/>
        </p:nvSpPr>
        <p:spPr>
          <a:xfrm>
            <a:off x="681906" y="3709417"/>
            <a:ext cx="3154606" cy="29893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600"/>
              </a:spcBef>
              <a:spcAft>
                <a:spcPts val="1200"/>
              </a:spcAft>
            </a:pPr>
            <a:r>
              <a:rPr lang="en-US" sz="800" b="0" dirty="0">
                <a:effectLst/>
                <a:latin typeface="Trebuchet MS" panose="020B0603020202020204" pitchFamily="34" charset="0"/>
                <a:ea typeface="Georgia" panose="02040502050405020303" pitchFamily="18" charset="0"/>
                <a:cs typeface="Georgia" panose="02040502050405020303" pitchFamily="18" charset="0"/>
              </a:rPr>
              <a:t>Overall treatment growth trends in last 3 years: Q1FY22 – Q4FY24</a:t>
            </a:r>
            <a:endParaRPr lang="en-CM" sz="800" dirty="0">
              <a:effectLst/>
              <a:latin typeface="Trebuchet MS" panose="020B0603020202020204" pitchFamily="34" charset="0"/>
              <a:ea typeface="Georgia" panose="02040502050405020303" pitchFamily="18" charset="0"/>
              <a:cs typeface="Georgia" panose="02040502050405020303" pitchFamily="18" charset="0"/>
            </a:endParaRPr>
          </a:p>
        </p:txBody>
      </p:sp>
      <p:pic>
        <p:nvPicPr>
          <p:cNvPr id="16" name="Image 15">
            <a:extLst>
              <a:ext uri="{FF2B5EF4-FFF2-40B4-BE49-F238E27FC236}">
                <a16:creationId xmlns:a16="http://schemas.microsoft.com/office/drawing/2014/main" id="{A140F2BD-6E17-AC34-26F0-1E5097937433}"/>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rcRect r="1063" b="-20106"/>
          <a:stretch/>
        </p:blipFill>
        <p:spPr bwMode="auto">
          <a:xfrm>
            <a:off x="704860" y="1966282"/>
            <a:ext cx="3217404" cy="1775980"/>
          </a:xfrm>
          <a:prstGeom prst="rect">
            <a:avLst/>
          </a:prstGeom>
          <a:solidFill>
            <a:srgbClr val="FFFFFF">
              <a:shade val="85000"/>
            </a:srgbClr>
          </a:solidFill>
          <a:ln>
            <a:noFill/>
          </a:ln>
          <a:effectLst>
            <a:reflection blurRad="12700" stA="38000" endPos="28000" dist="5000" dir="5400000" sy="-100000" algn="bl" rotWithShape="0"/>
          </a:effectLst>
        </p:spPr>
      </p:pic>
      <p:sp>
        <p:nvSpPr>
          <p:cNvPr id="17" name="ZoneTexte 16">
            <a:extLst>
              <a:ext uri="{FF2B5EF4-FFF2-40B4-BE49-F238E27FC236}">
                <a16:creationId xmlns:a16="http://schemas.microsoft.com/office/drawing/2014/main" id="{5EBB5207-663C-31B2-1679-3378FEC4D5DD}"/>
              </a:ext>
            </a:extLst>
          </p:cNvPr>
          <p:cNvSpPr txBox="1"/>
          <p:nvPr/>
        </p:nvSpPr>
        <p:spPr>
          <a:xfrm>
            <a:off x="334463" y="3997449"/>
            <a:ext cx="3587801" cy="1384995"/>
          </a:xfrm>
          <a:prstGeom prst="rect">
            <a:avLst/>
          </a:prstGeom>
          <a:noFill/>
        </p:spPr>
        <p:txBody>
          <a:bodyPr wrap="square" rtlCol="0">
            <a:spAutoFit/>
          </a:bodyPr>
          <a:lstStyle/>
          <a:p>
            <a:pPr algn="just"/>
            <a:endParaRPr lang="en-US" sz="1050" dirty="0">
              <a:latin typeface="Trebuchet MS" panose="020B0603020202020204" pitchFamily="34" charset="0"/>
            </a:endParaRPr>
          </a:p>
          <a:p>
            <a:pPr marL="285750" indent="-285750" algn="just">
              <a:buFont typeface="Wingdings" panose="05000000000000000000" pitchFamily="2" charset="2"/>
              <a:buChar char="Ø"/>
            </a:pPr>
            <a:r>
              <a:rPr lang="en-US" sz="1050" b="1" dirty="0">
                <a:latin typeface="Trebuchet MS" panose="020B0603020202020204" pitchFamily="34" charset="0"/>
              </a:rPr>
              <a:t>3e 95: </a:t>
            </a:r>
            <a:r>
              <a:rPr lang="fr-FR" sz="1050" dirty="0">
                <a:latin typeface="Trebuchet MS" panose="020B0603020202020204" pitchFamily="34" charset="0"/>
              </a:rPr>
              <a:t>En ce qui concerne le troisième 95, on observe une baisse dans la couverture charge virale allant 80% avec un bon taux de suppression de tant dans la population générale que militaire. </a:t>
            </a:r>
            <a:r>
              <a:rPr lang="fr-FR" sz="1050" dirty="0">
                <a:effectLst/>
                <a:latin typeface="Trebuchet MS" panose="020B0603020202020204" pitchFamily="34" charset="0"/>
                <a:ea typeface="Times New Roman" panose="02020603050405020304" pitchFamily="18" charset="0"/>
              </a:rPr>
              <a:t>Sur un objectif de 9 370 clients avec des résultats de charge virale, un total de 7 961 clients (85,0%) ont eu un résultat de charge virale documentée.</a:t>
            </a:r>
          </a:p>
        </p:txBody>
      </p:sp>
      <p:grpSp>
        <p:nvGrpSpPr>
          <p:cNvPr id="20" name="Group 28">
            <a:extLst>
              <a:ext uri="{FF2B5EF4-FFF2-40B4-BE49-F238E27FC236}">
                <a16:creationId xmlns:a16="http://schemas.microsoft.com/office/drawing/2014/main" id="{290BD4A9-0AB8-3568-5D8F-A5E464E3E513}"/>
              </a:ext>
            </a:extLst>
          </p:cNvPr>
          <p:cNvGrpSpPr/>
          <p:nvPr/>
        </p:nvGrpSpPr>
        <p:grpSpPr>
          <a:xfrm>
            <a:off x="692297" y="5382444"/>
            <a:ext cx="3227057" cy="1760371"/>
            <a:chOff x="0" y="0"/>
            <a:chExt cx="6257925" cy="3226435"/>
          </a:xfrm>
        </p:grpSpPr>
        <p:sp>
          <p:nvSpPr>
            <p:cNvPr id="21" name="Text Box 20">
              <a:extLst>
                <a:ext uri="{FF2B5EF4-FFF2-40B4-BE49-F238E27FC236}">
                  <a16:creationId xmlns:a16="http://schemas.microsoft.com/office/drawing/2014/main" id="{0893641F-CD1E-54C6-65CA-7D0D4FBF9ABB}"/>
                </a:ext>
              </a:extLst>
            </p:cNvPr>
            <p:cNvSpPr txBox="1"/>
            <p:nvPr/>
          </p:nvSpPr>
          <p:spPr>
            <a:xfrm>
              <a:off x="0" y="2790825"/>
              <a:ext cx="5895975" cy="43561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600"/>
                </a:spcBef>
                <a:spcAft>
                  <a:spcPts val="1200"/>
                </a:spcAft>
              </a:pPr>
              <a:r>
                <a:rPr lang="en-US" sz="800" dirty="0">
                  <a:latin typeface="Trebuchet MS" panose="020B0603020202020204" pitchFamily="34" charset="0"/>
                  <a:ea typeface="Georgia" panose="02040502050405020303" pitchFamily="18" charset="0"/>
                  <a:cs typeface="Georgia" panose="02040502050405020303" pitchFamily="18" charset="0"/>
                </a:rPr>
                <a:t>Suppression charge </a:t>
              </a:r>
              <a:r>
                <a:rPr lang="en-US" sz="800" dirty="0" err="1">
                  <a:latin typeface="Trebuchet MS" panose="020B0603020202020204" pitchFamily="34" charset="0"/>
                  <a:ea typeface="Georgia" panose="02040502050405020303" pitchFamily="18" charset="0"/>
                  <a:cs typeface="Georgia" panose="02040502050405020303" pitchFamily="18" charset="0"/>
                </a:rPr>
                <a:t>virale</a:t>
              </a:r>
              <a:r>
                <a:rPr lang="en-US" sz="800" dirty="0">
                  <a:latin typeface="Trebuchet MS" panose="020B0603020202020204" pitchFamily="34" charset="0"/>
                  <a:ea typeface="Georgia" panose="02040502050405020303" pitchFamily="18" charset="0"/>
                  <a:cs typeface="Georgia" panose="02040502050405020303" pitchFamily="18" charset="0"/>
                </a:rPr>
                <a:t> </a:t>
              </a:r>
              <a:r>
                <a:rPr lang="en-US" sz="800" dirty="0" err="1">
                  <a:latin typeface="Trebuchet MS" panose="020B0603020202020204" pitchFamily="34" charset="0"/>
                  <a:ea typeface="Georgia" panose="02040502050405020303" pitchFamily="18" charset="0"/>
                  <a:cs typeface="Georgia" panose="02040502050405020303" pitchFamily="18" charset="0"/>
                </a:rPr>
                <a:t>en</a:t>
              </a:r>
              <a:r>
                <a:rPr lang="en-US" sz="800" dirty="0">
                  <a:latin typeface="Trebuchet MS" panose="020B0603020202020204" pitchFamily="34" charset="0"/>
                  <a:ea typeface="Georgia" panose="02040502050405020303" pitchFamily="18" charset="0"/>
                  <a:cs typeface="Georgia" panose="02040502050405020303" pitchFamily="18" charset="0"/>
                </a:rPr>
                <a:t> 2024</a:t>
              </a:r>
              <a:endParaRPr lang="en-CM" sz="800" dirty="0">
                <a:effectLst/>
                <a:latin typeface="Trebuchet MS" panose="020B0603020202020204" pitchFamily="34" charset="0"/>
                <a:ea typeface="Georgia" panose="02040502050405020303" pitchFamily="18" charset="0"/>
                <a:cs typeface="Georgia" panose="02040502050405020303" pitchFamily="18" charset="0"/>
              </a:endParaRPr>
            </a:p>
          </p:txBody>
        </p:sp>
        <p:pic>
          <p:nvPicPr>
            <p:cNvPr id="23" name="Image 22">
              <a:extLst>
                <a:ext uri="{FF2B5EF4-FFF2-40B4-BE49-F238E27FC236}">
                  <a16:creationId xmlns:a16="http://schemas.microsoft.com/office/drawing/2014/main" id="{8ECE8433-C9F9-CDEB-71B4-C274FE24D0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0"/>
              <a:ext cx="6238875" cy="2750185"/>
            </a:xfrm>
            <a:prstGeom prst="rect">
              <a:avLst/>
            </a:prstGeom>
            <a:noFill/>
            <a:ln>
              <a:solidFill>
                <a:schemeClr val="bg1">
                  <a:lumMod val="75000"/>
                </a:schemeClr>
              </a:solidFill>
            </a:ln>
          </p:spPr>
        </p:pic>
      </p:grpSp>
      <p:pic>
        <p:nvPicPr>
          <p:cNvPr id="24" name="Image 17">
            <a:extLst>
              <a:ext uri="{FF2B5EF4-FFF2-40B4-BE49-F238E27FC236}">
                <a16:creationId xmlns:a16="http://schemas.microsoft.com/office/drawing/2014/main" id="{33433033-D0DE-F084-7B7E-AE15A78D00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5786" y="1780757"/>
            <a:ext cx="2728861" cy="2206914"/>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C2AEC98D-BF81-72C0-1D39-E0019CD102F5}"/>
              </a:ext>
            </a:extLst>
          </p:cNvPr>
          <p:cNvSpPr txBox="1"/>
          <p:nvPr/>
        </p:nvSpPr>
        <p:spPr>
          <a:xfrm>
            <a:off x="3945392" y="829097"/>
            <a:ext cx="3217234" cy="738664"/>
          </a:xfrm>
          <a:prstGeom prst="rect">
            <a:avLst/>
          </a:prstGeom>
          <a:noFill/>
        </p:spPr>
        <p:txBody>
          <a:bodyPr wrap="square" rtlCol="0">
            <a:spAutoFit/>
          </a:bodyPr>
          <a:lstStyle/>
          <a:p>
            <a:pPr marL="271463" algn="just"/>
            <a:r>
              <a:rPr lang="fr-FR" sz="1050" dirty="0">
                <a:effectLst/>
                <a:latin typeface="Trebuchet MS" panose="020B0603020202020204" pitchFamily="34" charset="0"/>
                <a:ea typeface="Times New Roman" panose="02020603050405020304" pitchFamily="18" charset="0"/>
              </a:rPr>
              <a:t>Parallèlement, sur 8 903 clients censés avoir un résultat de charge virale supprimé, 7 621 clients (85,6%) ont eu leurs résultats de charge virale supprimés.</a:t>
            </a:r>
          </a:p>
        </p:txBody>
      </p:sp>
      <p:pic>
        <p:nvPicPr>
          <p:cNvPr id="27" name="Image 18">
            <a:extLst>
              <a:ext uri="{FF2B5EF4-FFF2-40B4-BE49-F238E27FC236}">
                <a16:creationId xmlns:a16="http://schemas.microsoft.com/office/drawing/2014/main" id="{FAD62AB1-1919-14B0-54EB-566DCBF278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5786" y="4110375"/>
            <a:ext cx="2728861" cy="2544137"/>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4">
            <a:extLst>
              <a:ext uri="{FF2B5EF4-FFF2-40B4-BE49-F238E27FC236}">
                <a16:creationId xmlns:a16="http://schemas.microsoft.com/office/drawing/2014/main" id="{EF94837D-EFDF-388D-4E22-35F0914697B5}"/>
              </a:ext>
            </a:extLst>
          </p:cNvPr>
          <p:cNvSpPr/>
          <p:nvPr/>
        </p:nvSpPr>
        <p:spPr>
          <a:xfrm>
            <a:off x="23185" y="7930"/>
            <a:ext cx="7533315" cy="649979"/>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r>
              <a:rPr lang="fr-BE" b="1" dirty="0">
                <a:solidFill>
                  <a:schemeClr val="bg1"/>
                </a:solidFill>
              </a:rPr>
              <a:t>               </a:t>
            </a:r>
            <a:endParaRPr sz="2300" b="1" spc="5" dirty="0">
              <a:solidFill>
                <a:schemeClr val="bg1"/>
              </a:solidFill>
              <a:latin typeface="Noto Sans Arabic SemCond"/>
            </a:endParaRPr>
          </a:p>
        </p:txBody>
      </p:sp>
      <p:sp>
        <p:nvSpPr>
          <p:cNvPr id="3" name="object 18">
            <a:extLst>
              <a:ext uri="{FF2B5EF4-FFF2-40B4-BE49-F238E27FC236}">
                <a16:creationId xmlns:a16="http://schemas.microsoft.com/office/drawing/2014/main" id="{1BB046C0-0CB4-B529-196B-38718758045F}"/>
              </a:ext>
            </a:extLst>
          </p:cNvPr>
          <p:cNvSpPr/>
          <p:nvPr/>
        </p:nvSpPr>
        <p:spPr>
          <a:xfrm>
            <a:off x="23185" y="83622"/>
            <a:ext cx="514705" cy="529451"/>
          </a:xfrm>
          <a:prstGeom prst="rect">
            <a:avLst/>
          </a:prstGeom>
          <a:blipFill>
            <a:blip r:embed="rId6" cstate="print"/>
            <a:stretch>
              <a:fillRect/>
            </a:stretch>
          </a:blipFill>
        </p:spPr>
        <p:txBody>
          <a:bodyPr wrap="square" lIns="0" tIns="0" rIns="0" bIns="0" rtlCol="0"/>
          <a:lstStyle/>
          <a:p>
            <a:endParaRPr>
              <a:solidFill>
                <a:srgbClr val="0F8F8E"/>
              </a:solidFill>
            </a:endParaRPr>
          </a:p>
        </p:txBody>
      </p:sp>
      <p:sp>
        <p:nvSpPr>
          <p:cNvPr id="6" name="object 7">
            <a:extLst>
              <a:ext uri="{FF2B5EF4-FFF2-40B4-BE49-F238E27FC236}">
                <a16:creationId xmlns:a16="http://schemas.microsoft.com/office/drawing/2014/main" id="{5C3A06FE-3E09-4EEF-317C-4E8A9E775613}"/>
              </a:ext>
            </a:extLst>
          </p:cNvPr>
          <p:cNvSpPr txBox="1">
            <a:spLocks noGrp="1"/>
          </p:cNvSpPr>
          <p:nvPr>
            <p:ph type="title"/>
          </p:nvPr>
        </p:nvSpPr>
        <p:spPr>
          <a:xfrm>
            <a:off x="537890" y="161693"/>
            <a:ext cx="7018610" cy="382156"/>
          </a:xfrm>
          <a:prstGeom prst="rect">
            <a:avLst/>
          </a:prstGeom>
        </p:spPr>
        <p:txBody>
          <a:bodyPr vert="horz" wrap="square" lIns="0" tIns="12700" rIns="0" bIns="0" rtlCol="0">
            <a:spAutoFit/>
          </a:bodyPr>
          <a:lstStyle/>
          <a:p>
            <a:pPr marL="12700">
              <a:spcBef>
                <a:spcPts val="100"/>
              </a:spcBef>
            </a:pPr>
            <a:r>
              <a:rPr lang="fr-BE" sz="2400" b="1" spc="5" dirty="0">
                <a:solidFill>
                  <a:schemeClr val="bg1"/>
                </a:solidFill>
                <a:latin typeface="Noto Sans Arabic SemCond"/>
              </a:rPr>
              <a:t>RECHERCHE DE FINANCEMENTS: Projet DHAPP PEPFAR</a:t>
            </a:r>
            <a:endParaRPr sz="2400" b="1" spc="5" dirty="0">
              <a:solidFill>
                <a:schemeClr val="bg1"/>
              </a:solidFill>
              <a:latin typeface="Noto Sans Arabic SemCond"/>
            </a:endParaRPr>
          </a:p>
        </p:txBody>
      </p:sp>
    </p:spTree>
    <p:extLst>
      <p:ext uri="{BB962C8B-B14F-4D97-AF65-F5344CB8AC3E}">
        <p14:creationId xmlns:p14="http://schemas.microsoft.com/office/powerpoint/2010/main" val="2711866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D88A-D3D6-95A0-2CB2-3CCC2227D200}"/>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830A000F-2F24-F2BE-36C2-C5B83C63FE9B}"/>
              </a:ext>
            </a:extLst>
          </p:cNvPr>
          <p:cNvSpPr txBox="1"/>
          <p:nvPr/>
        </p:nvSpPr>
        <p:spPr>
          <a:xfrm>
            <a:off x="393874" y="829097"/>
            <a:ext cx="3338405" cy="3494803"/>
          </a:xfrm>
          <a:prstGeom prst="rect">
            <a:avLst/>
          </a:prstGeom>
        </p:spPr>
        <p:txBody>
          <a:bodyPr vert="horz" wrap="square" lIns="0" tIns="12700" rIns="0" bIns="0" rtlCol="0">
            <a:spAutoFit/>
          </a:bodyPr>
          <a:lstStyle/>
          <a:p>
            <a:pPr algn="just">
              <a:lnSpc>
                <a:spcPct val="107000"/>
              </a:lnSpc>
              <a:spcAft>
                <a:spcPts val="800"/>
              </a:spcAft>
            </a:pPr>
            <a:r>
              <a:rPr lang="fr-FR" sz="1050" kern="100" dirty="0">
                <a:latin typeface="Trebuchet MS" panose="020B0603020202020204" pitchFamily="34" charset="0"/>
                <a:ea typeface="Calibri" panose="020F0502020204030204" pitchFamily="34" charset="0"/>
                <a:cs typeface="Times New Roman" panose="02020603050405020304" pitchFamily="18" charset="0"/>
              </a:rPr>
              <a:t>L’</a:t>
            </a: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année 2024 a été marquée par la mise en œuvre d'interventions spécifiques à fort impact, notamment : </a:t>
            </a:r>
          </a:p>
          <a:p>
            <a:pPr marL="171450" indent="-171450" algn="just">
              <a:lnSpc>
                <a:spcPct val="107000"/>
              </a:lnSpc>
              <a:spcAft>
                <a:spcPts val="800"/>
              </a:spcAft>
              <a:buFont typeface="Wingdings" panose="05000000000000000000" pitchFamily="2" charset="2"/>
              <a:buChar char="v"/>
            </a:pPr>
            <a:r>
              <a:rPr lang="fr-FR" sz="1050" b="1" kern="100" dirty="0">
                <a:latin typeface="Arial Black" panose="020B0A04020102020204" pitchFamily="34" charset="0"/>
                <a:ea typeface="Calibri" panose="020F0502020204030204" pitchFamily="34" charset="0"/>
                <a:cs typeface="Times New Roman" panose="02020603050405020304" pitchFamily="18" charset="0"/>
              </a:rPr>
              <a:t>L’enquête de séroprévalence et bio comportementale SABERS</a:t>
            </a:r>
          </a:p>
          <a:p>
            <a:pPr marL="177800" marR="0" lvl="0" algn="just" defTabSz="914400" rtl="0" eaLnBrk="0" fontAlgn="base" latinLnBrk="0" hangingPunct="0">
              <a:lnSpc>
                <a:spcPct val="100000"/>
              </a:lnSpc>
              <a:spcBef>
                <a:spcPct val="0"/>
              </a:spcBef>
              <a:spcAft>
                <a:spcPct val="0"/>
              </a:spcAft>
              <a:buClrTx/>
              <a:buSzTx/>
              <a:buFontTx/>
              <a:buNone/>
              <a:tabLst>
                <a:tab pos="177800" algn="l"/>
              </a:tabLst>
            </a:pPr>
            <a:r>
              <a:rPr kumimoji="0" lang="en-CM" altLang="en-CM" sz="1050" b="0" i="0" u="none" strike="noStrike" cap="none" normalizeH="0" baseline="0" dirty="0">
                <a:ln>
                  <a:noFill/>
                </a:ln>
                <a:solidFill>
                  <a:schemeClr val="tx1"/>
                </a:solidFill>
                <a:effectLst/>
                <a:latin typeface="Trebuchet MS" panose="020B0603020202020204" pitchFamily="34" charset="0"/>
              </a:rPr>
              <a:t>L'étude SABERS 2024, menée au sein des Forces de Défense du Cameroun (FDC), visait à évaluer l'impact des interventions sur le VIH et les IST mises en place depuis 2018 avec le soutien technique et financier du DHAPP/PEPFAR</a:t>
            </a:r>
            <a:r>
              <a:rPr lang="en-US" altLang="en-CM" sz="1050" dirty="0">
                <a:latin typeface="Trebuchet MS" panose="020B0603020202020204" pitchFamily="34" charset="0"/>
              </a:rPr>
              <a:t>. </a:t>
            </a:r>
            <a:r>
              <a:rPr kumimoji="0" lang="en-CM" altLang="en-CM" sz="1050" b="0" i="0" u="none" strike="noStrike" cap="none" normalizeH="0" baseline="0" dirty="0">
                <a:ln>
                  <a:noFill/>
                </a:ln>
                <a:solidFill>
                  <a:schemeClr val="tx1"/>
                </a:solidFill>
                <a:effectLst/>
                <a:latin typeface="Trebuchet MS" panose="020B0603020202020204" pitchFamily="34" charset="0"/>
              </a:rPr>
              <a:t>Cette étude portait sur la prévalence du VIH, de l'hépatite B et C, de la syphilis, de la gonorrhée et de la chlamydia, ainsi que sur les comportements à risque, les connaissances et attitudes associés.</a:t>
            </a:r>
          </a:p>
          <a:p>
            <a:pPr marL="177800" algn="just" eaLnBrk="0" fontAlgn="base" hangingPunct="0">
              <a:spcBef>
                <a:spcPct val="0"/>
              </a:spcBef>
              <a:spcAft>
                <a:spcPct val="0"/>
              </a:spcAft>
              <a:tabLst>
                <a:tab pos="177800" algn="l"/>
              </a:tabLst>
            </a:pPr>
            <a:r>
              <a:rPr kumimoji="0" lang="en-CM" altLang="en-CM" sz="1050" b="0" i="0" u="none" strike="noStrike" cap="none" normalizeH="0" baseline="0" dirty="0">
                <a:ln>
                  <a:noFill/>
                </a:ln>
                <a:solidFill>
                  <a:schemeClr val="tx1"/>
                </a:solidFill>
                <a:effectLst/>
                <a:latin typeface="Trebuchet MS" panose="020B0603020202020204" pitchFamily="34" charset="0"/>
              </a:rPr>
              <a:t>Sur un échantillon prévu de 2 632 participants, 2 619 militaires ont été recrutés entre le 29 juillet et le 29 août 2024. Les résultats permettront de combler les lacunes dans la lutte contre le VIH et d’atteindre les objectifs 95-95-95 de l’ONUSIDA pour un meilleur contrôle des infections dans les FDC.</a:t>
            </a:r>
            <a:endParaRPr lang="fr-FR" sz="1050" spc="30" dirty="0">
              <a:latin typeface="Trebuchet MS"/>
            </a:endParaRPr>
          </a:p>
        </p:txBody>
      </p:sp>
      <p:sp>
        <p:nvSpPr>
          <p:cNvPr id="14" name="object 14">
            <a:extLst>
              <a:ext uri="{FF2B5EF4-FFF2-40B4-BE49-F238E27FC236}">
                <a16:creationId xmlns:a16="http://schemas.microsoft.com/office/drawing/2014/main" id="{60CCFBB6-3CE2-17BE-B7FB-D496878A1AB8}"/>
              </a:ext>
            </a:extLst>
          </p:cNvPr>
          <p:cNvSpPr txBox="1">
            <a:spLocks noGrp="1"/>
          </p:cNvSpPr>
          <p:nvPr>
            <p:ph type="sldNum" sz="quarter" idx="7"/>
          </p:nvPr>
        </p:nvSpPr>
        <p:spPr>
          <a:xfrm>
            <a:off x="2626122" y="7118138"/>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a:t>d’activités </a:t>
            </a:r>
            <a:fld id="{81D60167-4931-47E6-BA6A-407CBD079E47}" type="slidenum">
              <a:rPr spc="65" dirty="0">
                <a:solidFill>
                  <a:srgbClr val="FFFFFF"/>
                </a:solidFill>
                <a:latin typeface="Arial"/>
                <a:cs typeface="Arial"/>
              </a:rPr>
              <a:t>15</a:t>
            </a:fld>
            <a:r>
              <a:rP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26" name="ZoneTexte 25">
            <a:extLst>
              <a:ext uri="{FF2B5EF4-FFF2-40B4-BE49-F238E27FC236}">
                <a16:creationId xmlns:a16="http://schemas.microsoft.com/office/drawing/2014/main" id="{E42A0E0D-086A-49E7-9396-AFFA3FC2F71F}"/>
              </a:ext>
            </a:extLst>
          </p:cNvPr>
          <p:cNvSpPr txBox="1"/>
          <p:nvPr/>
        </p:nvSpPr>
        <p:spPr>
          <a:xfrm>
            <a:off x="3968237" y="829097"/>
            <a:ext cx="3194389" cy="2791533"/>
          </a:xfrm>
          <a:prstGeom prst="rect">
            <a:avLst/>
          </a:prstGeom>
          <a:noFill/>
        </p:spPr>
        <p:txBody>
          <a:bodyPr wrap="square" rtlCol="0">
            <a:spAutoFit/>
          </a:bodyPr>
          <a:lstStyle/>
          <a:p>
            <a:pPr marL="171450" indent="-171450" algn="just">
              <a:lnSpc>
                <a:spcPct val="107000"/>
              </a:lnSpc>
              <a:spcAft>
                <a:spcPts val="800"/>
              </a:spcAft>
              <a:buFont typeface="Wingdings" panose="05000000000000000000" pitchFamily="2" charset="2"/>
              <a:buChar char="v"/>
            </a:pPr>
            <a:r>
              <a:rPr lang="fr-FR" sz="1050" b="1" kern="100" dirty="0">
                <a:latin typeface="Arial Black" panose="020B0A04020102020204" pitchFamily="34" charset="0"/>
                <a:ea typeface="Calibri" panose="020F0502020204030204" pitchFamily="34" charset="0"/>
                <a:cs typeface="Times New Roman" panose="02020603050405020304" pitchFamily="18" charset="0"/>
              </a:rPr>
              <a:t>Plateforme ECHO MINDEF</a:t>
            </a:r>
          </a:p>
          <a:p>
            <a:pPr marL="177800" marR="0" lvl="0" algn="just" defTabSz="914400" rtl="0" eaLnBrk="0" fontAlgn="base" latinLnBrk="0" hangingPunct="0">
              <a:lnSpc>
                <a:spcPct val="100000"/>
              </a:lnSpc>
              <a:spcBef>
                <a:spcPct val="0"/>
              </a:spcBef>
              <a:spcAft>
                <a:spcPct val="0"/>
              </a:spcAft>
              <a:buClrTx/>
              <a:buSzTx/>
              <a:buFontTx/>
              <a:buNone/>
              <a:tabLst/>
            </a:pPr>
            <a:r>
              <a:rPr lang="fr-FR" sz="1050" dirty="0">
                <a:latin typeface="Trebuchet MS" panose="020B0603020202020204" pitchFamily="34" charset="0"/>
              </a:rPr>
              <a:t>Le projet ECHO, une plateforme virtuelle pour renforcer les capacités des professionnels de santé, a été introduit dans le milieu militaire camerounais en 2024. Après un lancement pour les pays francophones en février, le projet a été approuvé par le Ministère de la Défense. Un HUB central au DMH et cinq sites satellites (SSM2, SSM3, SSM4, SSM8, SSM10) ont été équipés selon les normes ECHO. Des formations à la plateforme </a:t>
            </a:r>
            <a:r>
              <a:rPr lang="fr-FR" sz="1050" dirty="0" err="1">
                <a:latin typeface="Trebuchet MS" panose="020B0603020202020204" pitchFamily="34" charset="0"/>
              </a:rPr>
              <a:t>iECHO</a:t>
            </a:r>
            <a:r>
              <a:rPr lang="fr-FR" sz="1050" dirty="0">
                <a:latin typeface="Trebuchet MS" panose="020B0603020202020204" pitchFamily="34" charset="0"/>
              </a:rPr>
              <a:t> et quatre sessions simulées ont préparé le lancement officiel le 25 septembre 2024, connectant 42 participants et facilitant les échanges entre experts et prestataires de soins en zones éloignées.</a:t>
            </a:r>
          </a:p>
        </p:txBody>
      </p:sp>
      <p:pic>
        <p:nvPicPr>
          <p:cNvPr id="2" name="Image 1">
            <a:extLst>
              <a:ext uri="{FF2B5EF4-FFF2-40B4-BE49-F238E27FC236}">
                <a16:creationId xmlns:a16="http://schemas.microsoft.com/office/drawing/2014/main" id="{E274CF5B-7494-0771-3F4D-5A3956D7B664}"/>
              </a:ext>
            </a:extLst>
          </p:cNvPr>
          <p:cNvPicPr>
            <a:picLocks noChangeAspect="1"/>
          </p:cNvPicPr>
          <p:nvPr/>
        </p:nvPicPr>
        <p:blipFill>
          <a:blip r:embed="rId2">
            <a:extLst>
              <a:ext uri="{28A0092B-C50C-407E-A947-70E740481C1C}">
                <a14:useLocalDpi xmlns:a14="http://schemas.microsoft.com/office/drawing/2010/main" val="0"/>
              </a:ext>
            </a:extLst>
          </a:blip>
          <a:srcRect b="12230"/>
          <a:stretch/>
        </p:blipFill>
        <p:spPr bwMode="auto">
          <a:xfrm>
            <a:off x="514106" y="4323900"/>
            <a:ext cx="3218174" cy="2544136"/>
          </a:xfrm>
          <a:prstGeom prst="rect">
            <a:avLst/>
          </a:prstGeom>
          <a:noFill/>
          <a:ln>
            <a:noFill/>
          </a:ln>
        </p:spPr>
      </p:pic>
      <p:pic>
        <p:nvPicPr>
          <p:cNvPr id="3" name="Image 2">
            <a:extLst>
              <a:ext uri="{FF2B5EF4-FFF2-40B4-BE49-F238E27FC236}">
                <a16:creationId xmlns:a16="http://schemas.microsoft.com/office/drawing/2014/main" id="{F84B9055-3BFC-1360-B690-5AB1A667E9BD}"/>
              </a:ext>
            </a:extLst>
          </p:cNvPr>
          <p:cNvPicPr>
            <a:picLocks noChangeAspect="1"/>
          </p:cNvPicPr>
          <p:nvPr/>
        </p:nvPicPr>
        <p:blipFill>
          <a:blip r:embed="rId3"/>
          <a:stretch>
            <a:fillRect/>
          </a:stretch>
        </p:blipFill>
        <p:spPr>
          <a:xfrm>
            <a:off x="4247439" y="3863387"/>
            <a:ext cx="2794955" cy="3004649"/>
          </a:xfrm>
          <a:prstGeom prst="rect">
            <a:avLst/>
          </a:prstGeom>
        </p:spPr>
      </p:pic>
      <p:sp>
        <p:nvSpPr>
          <p:cNvPr id="4" name="object 4">
            <a:extLst>
              <a:ext uri="{FF2B5EF4-FFF2-40B4-BE49-F238E27FC236}">
                <a16:creationId xmlns:a16="http://schemas.microsoft.com/office/drawing/2014/main" id="{EF2AB620-BD4B-24F6-C7AA-6B6A90B617B1}"/>
              </a:ext>
            </a:extLst>
          </p:cNvPr>
          <p:cNvSpPr/>
          <p:nvPr/>
        </p:nvSpPr>
        <p:spPr>
          <a:xfrm>
            <a:off x="23185" y="7930"/>
            <a:ext cx="7533315" cy="649979"/>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r>
              <a:rPr lang="fr-BE" b="1" dirty="0">
                <a:solidFill>
                  <a:schemeClr val="bg1"/>
                </a:solidFill>
              </a:rPr>
              <a:t>               </a:t>
            </a:r>
            <a:endParaRPr sz="2300" b="1" spc="5" dirty="0">
              <a:solidFill>
                <a:schemeClr val="bg1"/>
              </a:solidFill>
              <a:latin typeface="Noto Sans Arabic SemCond"/>
            </a:endParaRPr>
          </a:p>
        </p:txBody>
      </p:sp>
      <p:sp>
        <p:nvSpPr>
          <p:cNvPr id="6" name="object 18">
            <a:extLst>
              <a:ext uri="{FF2B5EF4-FFF2-40B4-BE49-F238E27FC236}">
                <a16:creationId xmlns:a16="http://schemas.microsoft.com/office/drawing/2014/main" id="{88E1F9A9-83B8-C758-64A6-8F8E060A01D3}"/>
              </a:ext>
            </a:extLst>
          </p:cNvPr>
          <p:cNvSpPr/>
          <p:nvPr/>
        </p:nvSpPr>
        <p:spPr>
          <a:xfrm>
            <a:off x="23185" y="83622"/>
            <a:ext cx="514705" cy="529451"/>
          </a:xfrm>
          <a:prstGeom prst="rect">
            <a:avLst/>
          </a:prstGeom>
          <a:blipFill>
            <a:blip r:embed="rId4" cstate="print"/>
            <a:stretch>
              <a:fillRect/>
            </a:stretch>
          </a:blipFill>
        </p:spPr>
        <p:txBody>
          <a:bodyPr wrap="square" lIns="0" tIns="0" rIns="0" bIns="0" rtlCol="0"/>
          <a:lstStyle/>
          <a:p>
            <a:endParaRPr>
              <a:solidFill>
                <a:srgbClr val="0F8F8E"/>
              </a:solidFill>
            </a:endParaRPr>
          </a:p>
        </p:txBody>
      </p:sp>
      <p:sp>
        <p:nvSpPr>
          <p:cNvPr id="8" name="object 7">
            <a:extLst>
              <a:ext uri="{FF2B5EF4-FFF2-40B4-BE49-F238E27FC236}">
                <a16:creationId xmlns:a16="http://schemas.microsoft.com/office/drawing/2014/main" id="{D59775EA-E0A0-B00B-A2EE-0E1BC4D8522D}"/>
              </a:ext>
            </a:extLst>
          </p:cNvPr>
          <p:cNvSpPr txBox="1">
            <a:spLocks noGrp="1"/>
          </p:cNvSpPr>
          <p:nvPr>
            <p:ph type="title"/>
          </p:nvPr>
        </p:nvSpPr>
        <p:spPr>
          <a:xfrm>
            <a:off x="537890" y="161693"/>
            <a:ext cx="7018610" cy="382156"/>
          </a:xfrm>
          <a:prstGeom prst="rect">
            <a:avLst/>
          </a:prstGeom>
        </p:spPr>
        <p:txBody>
          <a:bodyPr vert="horz" wrap="square" lIns="0" tIns="12700" rIns="0" bIns="0" rtlCol="0">
            <a:spAutoFit/>
          </a:bodyPr>
          <a:lstStyle/>
          <a:p>
            <a:pPr marL="12700">
              <a:lnSpc>
                <a:spcPct val="100000"/>
              </a:lnSpc>
              <a:spcBef>
                <a:spcPts val="100"/>
              </a:spcBef>
            </a:pPr>
            <a:r>
              <a:rPr lang="fr-BE" sz="2400" b="1" spc="5" dirty="0">
                <a:solidFill>
                  <a:schemeClr val="bg1"/>
                </a:solidFill>
                <a:latin typeface="Noto Sans Arabic SemCond"/>
              </a:rPr>
              <a:t>RECHERCHE DE FINANCEMENTS: Projet DHAPP PEPFAR</a:t>
            </a:r>
            <a:endParaRPr sz="2400" b="1" spc="5" dirty="0">
              <a:solidFill>
                <a:schemeClr val="bg1"/>
              </a:solidFill>
              <a:latin typeface="Noto Sans Arabic SemCond"/>
            </a:endParaRPr>
          </a:p>
        </p:txBody>
      </p:sp>
    </p:spTree>
    <p:extLst>
      <p:ext uri="{BB962C8B-B14F-4D97-AF65-F5344CB8AC3E}">
        <p14:creationId xmlns:p14="http://schemas.microsoft.com/office/powerpoint/2010/main" val="4234643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38CCD-53BF-D602-EB01-602884FF4CBB}"/>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E4FE6D91-2A7B-E293-29BD-757DBD0CD647}"/>
              </a:ext>
            </a:extLst>
          </p:cNvPr>
          <p:cNvSpPr txBox="1"/>
          <p:nvPr/>
        </p:nvSpPr>
        <p:spPr>
          <a:xfrm>
            <a:off x="393874" y="829097"/>
            <a:ext cx="3338405" cy="1951816"/>
          </a:xfrm>
          <a:prstGeom prst="rect">
            <a:avLst/>
          </a:prstGeom>
        </p:spPr>
        <p:txBody>
          <a:bodyPr vert="horz" wrap="square" lIns="0" tIns="12700" rIns="0" bIns="0" rtlCol="0">
            <a:spAutoFit/>
          </a:bodyPr>
          <a:lstStyle/>
          <a:p>
            <a:pPr marL="171450" indent="-171450" algn="just" eaLnBrk="0" fontAlgn="base" hangingPunct="0">
              <a:spcBef>
                <a:spcPct val="0"/>
              </a:spcBef>
              <a:spcAft>
                <a:spcPct val="0"/>
              </a:spcAft>
              <a:buFont typeface="Wingdings" panose="05000000000000000000" pitchFamily="2" charset="2"/>
              <a:buChar char="v"/>
            </a:pPr>
            <a:r>
              <a:rPr lang="fr-FR" sz="1050" b="1" kern="100" dirty="0">
                <a:latin typeface="Arial Black" panose="020B0A04020102020204" pitchFamily="34" charset="0"/>
                <a:ea typeface="Calibri" panose="020F0502020204030204" pitchFamily="34" charset="0"/>
                <a:cs typeface="Times New Roman" panose="02020603050405020304" pitchFamily="18" charset="0"/>
              </a:rPr>
              <a:t>L’Initiative « </a:t>
            </a:r>
            <a:r>
              <a:rPr lang="fr-FR" sz="1050" b="1" kern="100" dirty="0" err="1">
                <a:latin typeface="Arial Black" panose="020B0A04020102020204" pitchFamily="34" charset="0"/>
                <a:ea typeface="Calibri" panose="020F0502020204030204" pitchFamily="34" charset="0"/>
                <a:cs typeface="Times New Roman" panose="02020603050405020304" pitchFamily="18" charset="0"/>
              </a:rPr>
              <a:t>Pediatric</a:t>
            </a:r>
            <a:r>
              <a:rPr lang="fr-FR" sz="1050" b="1" kern="100" dirty="0">
                <a:latin typeface="Arial Black" panose="020B0A04020102020204" pitchFamily="34" charset="0"/>
                <a:ea typeface="Calibri" panose="020F0502020204030204" pitchFamily="34" charset="0"/>
                <a:cs typeface="Times New Roman" panose="02020603050405020304" pitchFamily="18" charset="0"/>
              </a:rPr>
              <a:t> </a:t>
            </a:r>
            <a:r>
              <a:rPr lang="fr-FR" sz="1050" b="1" kern="100" dirty="0" err="1">
                <a:latin typeface="Arial Black" panose="020B0A04020102020204" pitchFamily="34" charset="0"/>
                <a:ea typeface="Calibri" panose="020F0502020204030204" pitchFamily="34" charset="0"/>
                <a:cs typeface="Times New Roman" panose="02020603050405020304" pitchFamily="18" charset="0"/>
              </a:rPr>
              <a:t>Surge</a:t>
            </a:r>
            <a:r>
              <a:rPr lang="fr-FR" sz="1050" b="1" kern="100" dirty="0">
                <a:latin typeface="Arial Black" panose="020B0A04020102020204" pitchFamily="34" charset="0"/>
                <a:ea typeface="Calibri" panose="020F0502020204030204" pitchFamily="34" charset="0"/>
                <a:cs typeface="Times New Roman" panose="02020603050405020304" pitchFamily="18" charset="0"/>
              </a:rPr>
              <a:t>»</a:t>
            </a:r>
          </a:p>
          <a:p>
            <a:pPr marL="177800" algn="just"/>
            <a:r>
              <a:rPr lang="fr-FR" sz="1050" dirty="0">
                <a:latin typeface="Trebuchet MS" panose="020B0603020202020204" pitchFamily="34" charset="0"/>
              </a:rPr>
              <a:t>Le « </a:t>
            </a:r>
            <a:r>
              <a:rPr lang="fr-FR" sz="1050" dirty="0" err="1">
                <a:latin typeface="Trebuchet MS" panose="020B0603020202020204" pitchFamily="34" charset="0"/>
              </a:rPr>
              <a:t>Pediatric</a:t>
            </a:r>
            <a:r>
              <a:rPr lang="fr-FR" sz="1050" dirty="0">
                <a:latin typeface="Trebuchet MS" panose="020B0603020202020204" pitchFamily="34" charset="0"/>
              </a:rPr>
              <a:t> </a:t>
            </a:r>
            <a:r>
              <a:rPr lang="fr-FR" sz="1050" dirty="0" err="1">
                <a:latin typeface="Trebuchet MS" panose="020B0603020202020204" pitchFamily="34" charset="0"/>
              </a:rPr>
              <a:t>Surge</a:t>
            </a:r>
            <a:r>
              <a:rPr lang="fr-FR" sz="1050" dirty="0">
                <a:latin typeface="Trebuchet MS" panose="020B0603020202020204" pitchFamily="34" charset="0"/>
              </a:rPr>
              <a:t> » du Cameroun est une stratégie nationale visant à améliorer la couverture des antirétroviraux (ARV) chez les enfants vivant avec le VIH, passant de 40,6 % en décembre 2023 à 70 % en septembre 2024, et 95 % d’ici septembre 2025 pour les enfants de 0-15 ans et les adolescents de 15-19 ans. Cette approche communautaire autonome, distincte des interventions cliniques de routine, a été lancée le 24 avril 2024 par le Ministère de la Santé et mise en œuvre entre juillet et septembre 2024.</a:t>
            </a:r>
          </a:p>
        </p:txBody>
      </p:sp>
      <p:sp>
        <p:nvSpPr>
          <p:cNvPr id="14" name="object 14">
            <a:extLst>
              <a:ext uri="{FF2B5EF4-FFF2-40B4-BE49-F238E27FC236}">
                <a16:creationId xmlns:a16="http://schemas.microsoft.com/office/drawing/2014/main" id="{8F3DBBDD-F35C-F2AD-EFB1-A5A74258939B}"/>
              </a:ext>
            </a:extLst>
          </p:cNvPr>
          <p:cNvSpPr txBox="1">
            <a:spLocks noGrp="1"/>
          </p:cNvSpPr>
          <p:nvPr>
            <p:ph type="sldNum" sz="quarter" idx="7"/>
          </p:nvPr>
        </p:nvSpPr>
        <p:spPr>
          <a:xfrm>
            <a:off x="2626122" y="7118138"/>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a:t>d’activités </a:t>
            </a:r>
            <a:fld id="{81D60167-4931-47E6-BA6A-407CBD079E47}" type="slidenum">
              <a:rPr spc="65" dirty="0">
                <a:solidFill>
                  <a:srgbClr val="FFFFFF"/>
                </a:solidFill>
                <a:latin typeface="Arial"/>
                <a:cs typeface="Arial"/>
              </a:rPr>
              <a:t>16</a:t>
            </a:fld>
            <a:r>
              <a:rP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26" name="ZoneTexte 25">
            <a:extLst>
              <a:ext uri="{FF2B5EF4-FFF2-40B4-BE49-F238E27FC236}">
                <a16:creationId xmlns:a16="http://schemas.microsoft.com/office/drawing/2014/main" id="{87EEAA41-9DE3-0062-95C0-DB0CC7D0D4D5}"/>
              </a:ext>
            </a:extLst>
          </p:cNvPr>
          <p:cNvSpPr txBox="1"/>
          <p:nvPr/>
        </p:nvSpPr>
        <p:spPr>
          <a:xfrm>
            <a:off x="4138290" y="829097"/>
            <a:ext cx="3024336" cy="2031325"/>
          </a:xfrm>
          <a:prstGeom prst="rect">
            <a:avLst/>
          </a:prstGeom>
          <a:noFill/>
        </p:spPr>
        <p:txBody>
          <a:bodyPr wrap="square" rtlCol="0">
            <a:spAutoFit/>
          </a:bodyPr>
          <a:lstStyle/>
          <a:p>
            <a:pPr algn="just"/>
            <a:r>
              <a:rPr lang="fr-FR" sz="1050" dirty="0">
                <a:latin typeface="Trebuchet MS" panose="020B0603020202020204" pitchFamily="34" charset="0"/>
              </a:rPr>
              <a:t>L’objectif national était de diagnostiquer et traiter 3000 enfants, avec une cible militaire de 319 enfants et un rendement attendu de 1,4 %. Les activités incluent l’établissement de listings d’index, formations régionales </a:t>
            </a:r>
            <a:endParaRPr lang="fr-FR" sz="1050" b="1" kern="100" dirty="0">
              <a:latin typeface="Trebuchet MS" panose="020B0603020202020204" pitchFamily="34" charset="0"/>
              <a:ea typeface="Calibri" panose="020F0502020204030204" pitchFamily="34" charset="0"/>
              <a:cs typeface="Times New Roman" panose="02020603050405020304" pitchFamily="18" charset="0"/>
            </a:endParaRPr>
          </a:p>
          <a:p>
            <a:pPr algn="just"/>
            <a:endParaRPr lang="fr-FR" sz="1050" dirty="0">
              <a:latin typeface="Trebuchet MS" panose="020B0603020202020204" pitchFamily="34" charset="0"/>
            </a:endParaRPr>
          </a:p>
          <a:p>
            <a:pPr algn="just"/>
            <a:r>
              <a:rPr lang="fr-FR" sz="1050" dirty="0">
                <a:latin typeface="Trebuchet MS" panose="020B0603020202020204" pitchFamily="34" charset="0"/>
              </a:rPr>
              <a:t>pour 43 prestataires, l’acquisition de matériel, des stratégies communautaires et en établissement, et une surveillance hebdomadaire en ligne. Les résultats incluent 807 personnes testées, 7 nouveaux cas positifs, et 5 patients mis sous ARV.</a:t>
            </a:r>
          </a:p>
        </p:txBody>
      </p:sp>
      <p:pic>
        <p:nvPicPr>
          <p:cNvPr id="4" name="Image 3">
            <a:extLst>
              <a:ext uri="{FF2B5EF4-FFF2-40B4-BE49-F238E27FC236}">
                <a16:creationId xmlns:a16="http://schemas.microsoft.com/office/drawing/2014/main" id="{E1D414FD-D1CF-6572-2B74-37D9EBFFC3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6454" y="3154257"/>
            <a:ext cx="4849169" cy="3096344"/>
          </a:xfrm>
          <a:prstGeom prst="rect">
            <a:avLst/>
          </a:prstGeom>
          <a:noFill/>
        </p:spPr>
      </p:pic>
      <p:sp>
        <p:nvSpPr>
          <p:cNvPr id="2" name="object 4">
            <a:extLst>
              <a:ext uri="{FF2B5EF4-FFF2-40B4-BE49-F238E27FC236}">
                <a16:creationId xmlns:a16="http://schemas.microsoft.com/office/drawing/2014/main" id="{CF00D18C-FE71-2817-7628-C7265FB68BAE}"/>
              </a:ext>
            </a:extLst>
          </p:cNvPr>
          <p:cNvSpPr/>
          <p:nvPr/>
        </p:nvSpPr>
        <p:spPr>
          <a:xfrm>
            <a:off x="23185" y="7930"/>
            <a:ext cx="7533315" cy="649979"/>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r>
              <a:rPr lang="fr-BE" b="1" dirty="0">
                <a:solidFill>
                  <a:schemeClr val="bg1"/>
                </a:solidFill>
              </a:rPr>
              <a:t>               </a:t>
            </a:r>
            <a:endParaRPr sz="2300" b="1" spc="5" dirty="0">
              <a:solidFill>
                <a:schemeClr val="bg1"/>
              </a:solidFill>
              <a:latin typeface="Noto Sans Arabic SemCond"/>
            </a:endParaRPr>
          </a:p>
        </p:txBody>
      </p:sp>
      <p:sp>
        <p:nvSpPr>
          <p:cNvPr id="3" name="object 18">
            <a:extLst>
              <a:ext uri="{FF2B5EF4-FFF2-40B4-BE49-F238E27FC236}">
                <a16:creationId xmlns:a16="http://schemas.microsoft.com/office/drawing/2014/main" id="{405BBBB0-E822-62DA-EB5C-5385D0F03E26}"/>
              </a:ext>
            </a:extLst>
          </p:cNvPr>
          <p:cNvSpPr/>
          <p:nvPr/>
        </p:nvSpPr>
        <p:spPr>
          <a:xfrm>
            <a:off x="23185" y="83622"/>
            <a:ext cx="514705" cy="529451"/>
          </a:xfrm>
          <a:prstGeom prst="rect">
            <a:avLst/>
          </a:prstGeom>
          <a:blipFill>
            <a:blip r:embed="rId3" cstate="print"/>
            <a:stretch>
              <a:fillRect/>
            </a:stretch>
          </a:blipFill>
        </p:spPr>
        <p:txBody>
          <a:bodyPr wrap="square" lIns="0" tIns="0" rIns="0" bIns="0" rtlCol="0"/>
          <a:lstStyle/>
          <a:p>
            <a:endParaRPr>
              <a:solidFill>
                <a:srgbClr val="0F8F8E"/>
              </a:solidFill>
            </a:endParaRPr>
          </a:p>
        </p:txBody>
      </p:sp>
      <p:sp>
        <p:nvSpPr>
          <p:cNvPr id="7" name="object 7">
            <a:extLst>
              <a:ext uri="{FF2B5EF4-FFF2-40B4-BE49-F238E27FC236}">
                <a16:creationId xmlns:a16="http://schemas.microsoft.com/office/drawing/2014/main" id="{7AE55B01-FB1A-C233-5A2F-098DCFDB0E20}"/>
              </a:ext>
            </a:extLst>
          </p:cNvPr>
          <p:cNvSpPr txBox="1">
            <a:spLocks noGrp="1"/>
          </p:cNvSpPr>
          <p:nvPr>
            <p:ph type="title"/>
          </p:nvPr>
        </p:nvSpPr>
        <p:spPr>
          <a:xfrm>
            <a:off x="537890" y="161693"/>
            <a:ext cx="7018610" cy="382156"/>
          </a:xfrm>
          <a:prstGeom prst="rect">
            <a:avLst/>
          </a:prstGeom>
        </p:spPr>
        <p:txBody>
          <a:bodyPr vert="horz" wrap="square" lIns="0" tIns="12700" rIns="0" bIns="0" rtlCol="0">
            <a:spAutoFit/>
          </a:bodyPr>
          <a:lstStyle/>
          <a:p>
            <a:pPr marL="12700">
              <a:spcBef>
                <a:spcPts val="100"/>
              </a:spcBef>
            </a:pPr>
            <a:r>
              <a:rPr lang="fr-BE" sz="2400" b="1" spc="5" dirty="0">
                <a:solidFill>
                  <a:schemeClr val="bg1"/>
                </a:solidFill>
                <a:latin typeface="Noto Sans Arabic SemCond"/>
              </a:rPr>
              <a:t>RECHERCHE DE FINANCEMENTS: Projet DHAPP PEPFAR</a:t>
            </a:r>
            <a:endParaRPr sz="2400" b="1" spc="5" dirty="0">
              <a:solidFill>
                <a:schemeClr val="bg1"/>
              </a:solidFill>
              <a:latin typeface="Noto Sans Arabic SemCond"/>
            </a:endParaRPr>
          </a:p>
        </p:txBody>
      </p:sp>
    </p:spTree>
    <p:extLst>
      <p:ext uri="{BB962C8B-B14F-4D97-AF65-F5344CB8AC3E}">
        <p14:creationId xmlns:p14="http://schemas.microsoft.com/office/powerpoint/2010/main" val="2983822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65124" y="684754"/>
            <a:ext cx="3350020" cy="4591000"/>
          </a:xfrm>
          <a:prstGeom prst="rect">
            <a:avLst/>
          </a:prstGeom>
        </p:spPr>
        <p:txBody>
          <a:bodyPr vert="horz" wrap="square" lIns="0" tIns="12700" rIns="0" bIns="0" rtlCol="0">
            <a:spAutoFit/>
          </a:bodyPr>
          <a:lstStyle/>
          <a:p>
            <a:pPr marL="0" lvl="1" algn="just">
              <a:tabLst>
                <a:tab pos="134620" algn="l"/>
              </a:tabLst>
            </a:pPr>
            <a:r>
              <a:rPr lang="fr-FR" sz="1400" b="1" spc="10" dirty="0">
                <a:solidFill>
                  <a:srgbClr val="0F8F8E"/>
                </a:solidFill>
                <a:latin typeface="Times New Roman" panose="02020603050405020304" pitchFamily="18" charset="0"/>
                <a:cs typeface="Times New Roman" panose="02020603050405020304" pitchFamily="18" charset="0"/>
              </a:rPr>
              <a:t>Projet CDC-GHSA Cameroun: </a:t>
            </a:r>
            <a:r>
              <a:rPr lang="fr-BE" sz="1050" spc="30" dirty="0">
                <a:latin typeface="Trebuchet MS" panose="020B0603020202020204" pitchFamily="34" charset="0"/>
                <a:cs typeface="Times New Roman" panose="02020603050405020304" pitchFamily="18" charset="0"/>
              </a:rPr>
              <a:t>Projet de renforcement de la sécurité sanitaire mondiale mise en œuvre avec le MINSANTE.</a:t>
            </a:r>
          </a:p>
          <a:p>
            <a:pPr algn="just"/>
            <a:endParaRPr lang="fr-FR" sz="1050" dirty="0">
              <a:effectLst/>
              <a:latin typeface="Trebuchet MS" panose="020B0603020202020204" pitchFamily="34" charset="0"/>
              <a:ea typeface="Calibri" panose="020F0502020204030204" pitchFamily="34" charset="0"/>
            </a:endParaRPr>
          </a:p>
          <a:p>
            <a:pPr algn="just"/>
            <a:r>
              <a:rPr lang="fr-FR" sz="1050" dirty="0">
                <a:latin typeface="Trebuchet MS" panose="020B0603020202020204" pitchFamily="34" charset="0"/>
              </a:rPr>
              <a:t>En 2024, HEADA, en partenariat avec le CDC, a renforcé les capacités nationales du Cameroun à travers des activités alignées sur l'Agenda de Sécurité Sanitaire Mondiale (GHSA). L'élaboration et l'adoption d’un Plan stratégique national intégré de surveillance des maladies (IDSR) 2024-2030 ont marqué une avancée majeure. Cette initiative multisectorielle a été menée grâce à des ateliers de validation, de finalisation et de traduction, garantissant une stratégie harmonisée et bilingue pour renforcer la surveillance épidémiologique.</a:t>
            </a:r>
          </a:p>
          <a:p>
            <a:pPr algn="just"/>
            <a:r>
              <a:rPr lang="fr-FR" sz="1050" dirty="0">
                <a:latin typeface="Trebuchet MS" panose="020B0603020202020204" pitchFamily="34" charset="0"/>
              </a:rPr>
              <a:t>HEADA a également soutenu la formation de 50 agents de santé des régions du Nord-Ouest et du Sud-Ouest sur les définitions de cas pour des maladies prioritaires telles que la fièvre de Lassa, la polio et le choléra. Ces formations, accompagnées d’exercices pratiques, ont amélioré les compétences de terrain pour une détection précoce et une réponse rapide.</a:t>
            </a:r>
          </a:p>
          <a:p>
            <a:pPr algn="just"/>
            <a:r>
              <a:rPr lang="fr-FR" sz="1050" dirty="0">
                <a:latin typeface="Trebuchet MS" panose="020B0603020202020204" pitchFamily="34" charset="0"/>
              </a:rPr>
              <a:t>Dans le domaine de la gestion des urgences, HEADA a appuyé des enquêtes sur des épidémies telles que la diphtérie et la coqueluche. La production d’un plan de préparation à la diphtérie et l'organisation de réunions de plaidoyer ont renforcé les capacités nationales en matière de prévention et de réponse. </a:t>
            </a:r>
          </a:p>
        </p:txBody>
      </p:sp>
      <p:sp>
        <p:nvSpPr>
          <p:cNvPr id="14" name="object 14"/>
          <p:cNvSpPr txBox="1">
            <a:spLocks noGrp="1"/>
          </p:cNvSpPr>
          <p:nvPr>
            <p:ph type="sldNum" sz="quarter" idx="7"/>
          </p:nvPr>
        </p:nvSpPr>
        <p:spPr>
          <a:xfrm>
            <a:off x="2626122" y="7147962"/>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a:t>d’activités </a:t>
            </a:r>
            <a:fld id="{81D60167-4931-47E6-BA6A-407CBD079E47}" type="slidenum">
              <a:rPr spc="65" dirty="0">
                <a:solidFill>
                  <a:srgbClr val="FFFFFF"/>
                </a:solidFill>
                <a:latin typeface="Arial"/>
                <a:cs typeface="Arial"/>
              </a:rPr>
              <a:t>17</a:t>
            </a:fld>
            <a:r>
              <a:rP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13" name="object 8"/>
          <p:cNvSpPr/>
          <p:nvPr/>
        </p:nvSpPr>
        <p:spPr>
          <a:xfrm>
            <a:off x="33576" y="757089"/>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dirty="0"/>
          </a:p>
        </p:txBody>
      </p:sp>
      <p:pic>
        <p:nvPicPr>
          <p:cNvPr id="3078" name="Picture 6">
            <a:extLst>
              <a:ext uri="{FF2B5EF4-FFF2-40B4-BE49-F238E27FC236}">
                <a16:creationId xmlns:a16="http://schemas.microsoft.com/office/drawing/2014/main" id="{61C8E1ED-515A-7426-4F59-FEF52EEDE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057" y="3637409"/>
            <a:ext cx="3111569" cy="16442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16EA1989-0F07-DBF7-B11B-1D669112AE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856"/>
          <a:stretch/>
        </p:blipFill>
        <p:spPr bwMode="auto">
          <a:xfrm>
            <a:off x="365124" y="5403827"/>
            <a:ext cx="3350020" cy="1691757"/>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5">
            <a:extLst>
              <a:ext uri="{FF2B5EF4-FFF2-40B4-BE49-F238E27FC236}">
                <a16:creationId xmlns:a16="http://schemas.microsoft.com/office/drawing/2014/main" id="{430A8E7E-C55A-EEA1-FA17-DD8A8056F4FF}"/>
              </a:ext>
            </a:extLst>
          </p:cNvPr>
          <p:cNvSpPr txBox="1"/>
          <p:nvPr/>
        </p:nvSpPr>
        <p:spPr>
          <a:xfrm>
            <a:off x="4216057" y="763335"/>
            <a:ext cx="3111569" cy="2759730"/>
          </a:xfrm>
          <a:prstGeom prst="rect">
            <a:avLst/>
          </a:prstGeom>
        </p:spPr>
        <p:txBody>
          <a:bodyPr vert="horz" wrap="square" lIns="0" tIns="12700" rIns="0" bIns="0" rtlCol="0">
            <a:spAutoFit/>
          </a:bodyPr>
          <a:lstStyle/>
          <a:p>
            <a:pPr algn="just"/>
            <a:r>
              <a:rPr lang="fr-FR" sz="1050" dirty="0">
                <a:latin typeface="Trebuchet MS" panose="020B0603020202020204" pitchFamily="34" charset="0"/>
              </a:rPr>
              <a:t>En parallèle, un soutien logistique a permis le transport d'échantillons à Bangui pour confirmation des cas. </a:t>
            </a:r>
          </a:p>
          <a:p>
            <a:pPr algn="just"/>
            <a:r>
              <a:rPr lang="fr-FR" sz="1050" dirty="0">
                <a:latin typeface="Trebuchet MS" panose="020B0603020202020204" pitchFamily="34" charset="0"/>
              </a:rPr>
              <a:t>Une réussite notable a été la formation sur le diagnostic moléculaire de la coqueluche par RT-PCR, réalisée en collaboration avec l’Institut Pasteur de Bangui. Six techniciens de laboratoire ont été formés, permettant la confirmation du premier cas de coqueluche au Cameroun en 2024.</a:t>
            </a:r>
          </a:p>
          <a:p>
            <a:pPr algn="just"/>
            <a:r>
              <a:rPr lang="fr-FR" sz="1050" dirty="0">
                <a:latin typeface="Trebuchet MS" panose="020B0603020202020204" pitchFamily="34" charset="0"/>
              </a:rPr>
              <a:t>Grâce à ces efforts, HEADA, soutenue par le CDC, a significativement contribué à l’amélioration des systèmes de santé publique au Cameroun, renforçant la surveillance, la gestion des urgences et le développement des compétences. Ces actions illustrent l'engagement de HEADA pour une sécurité sanitaire durable et une meilleure résilience face aux épidémies.</a:t>
            </a:r>
          </a:p>
        </p:txBody>
      </p:sp>
      <p:sp>
        <p:nvSpPr>
          <p:cNvPr id="3" name="object 4">
            <a:extLst>
              <a:ext uri="{FF2B5EF4-FFF2-40B4-BE49-F238E27FC236}">
                <a16:creationId xmlns:a16="http://schemas.microsoft.com/office/drawing/2014/main" id="{CBFD3B39-1353-5FC1-5941-A3D3FDD78043}"/>
              </a:ext>
            </a:extLst>
          </p:cNvPr>
          <p:cNvSpPr/>
          <p:nvPr/>
        </p:nvSpPr>
        <p:spPr>
          <a:xfrm>
            <a:off x="23185" y="7930"/>
            <a:ext cx="7533315" cy="649979"/>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r>
              <a:rPr lang="fr-BE" b="1" dirty="0">
                <a:solidFill>
                  <a:schemeClr val="bg1"/>
                </a:solidFill>
              </a:rPr>
              <a:t>               </a:t>
            </a:r>
            <a:endParaRPr sz="2300" b="1" spc="5" dirty="0">
              <a:solidFill>
                <a:schemeClr val="bg1"/>
              </a:solidFill>
              <a:latin typeface="Noto Sans Arabic SemCond"/>
            </a:endParaRPr>
          </a:p>
        </p:txBody>
      </p:sp>
      <p:sp>
        <p:nvSpPr>
          <p:cNvPr id="4" name="object 18">
            <a:extLst>
              <a:ext uri="{FF2B5EF4-FFF2-40B4-BE49-F238E27FC236}">
                <a16:creationId xmlns:a16="http://schemas.microsoft.com/office/drawing/2014/main" id="{14FC80D0-6B71-339C-FEE6-34BBCF64D81C}"/>
              </a:ext>
            </a:extLst>
          </p:cNvPr>
          <p:cNvSpPr/>
          <p:nvPr/>
        </p:nvSpPr>
        <p:spPr>
          <a:xfrm>
            <a:off x="23185" y="180937"/>
            <a:ext cx="341939" cy="383644"/>
          </a:xfrm>
          <a:prstGeom prst="rect">
            <a:avLst/>
          </a:prstGeom>
          <a:blipFill>
            <a:blip r:embed="rId4" cstate="print"/>
            <a:stretch>
              <a:fillRect/>
            </a:stretch>
          </a:blipFill>
        </p:spPr>
        <p:txBody>
          <a:bodyPr wrap="square" lIns="0" tIns="0" rIns="0" bIns="0" rtlCol="0"/>
          <a:lstStyle/>
          <a:p>
            <a:endParaRPr>
              <a:solidFill>
                <a:srgbClr val="0F8F8E"/>
              </a:solidFill>
            </a:endParaRPr>
          </a:p>
        </p:txBody>
      </p:sp>
      <p:sp>
        <p:nvSpPr>
          <p:cNvPr id="6" name="object 7">
            <a:extLst>
              <a:ext uri="{FF2B5EF4-FFF2-40B4-BE49-F238E27FC236}">
                <a16:creationId xmlns:a16="http://schemas.microsoft.com/office/drawing/2014/main" id="{F478DD86-7ABB-12E6-D991-93930F38D0BB}"/>
              </a:ext>
            </a:extLst>
          </p:cNvPr>
          <p:cNvSpPr txBox="1">
            <a:spLocks noGrp="1"/>
          </p:cNvSpPr>
          <p:nvPr>
            <p:ph type="title"/>
          </p:nvPr>
        </p:nvSpPr>
        <p:spPr>
          <a:xfrm>
            <a:off x="365124" y="180937"/>
            <a:ext cx="7157800" cy="382156"/>
          </a:xfrm>
          <a:prstGeom prst="rect">
            <a:avLst/>
          </a:prstGeom>
        </p:spPr>
        <p:txBody>
          <a:bodyPr vert="horz" wrap="square" lIns="0" tIns="12700" rIns="0" bIns="0" rtlCol="0">
            <a:spAutoFit/>
          </a:bodyPr>
          <a:lstStyle/>
          <a:p>
            <a:pPr marL="12700">
              <a:spcBef>
                <a:spcPts val="100"/>
              </a:spcBef>
            </a:pPr>
            <a:r>
              <a:rPr lang="fr-FR" sz="2400" b="1" spc="5" dirty="0">
                <a:solidFill>
                  <a:schemeClr val="bg1"/>
                </a:solidFill>
                <a:latin typeface="Noto Sans Arabic SemCond"/>
              </a:rPr>
              <a:t>RECHERCHE DE FINANCEMENTS: Projet CDC-GHSA CMR</a:t>
            </a:r>
          </a:p>
        </p:txBody>
      </p:sp>
    </p:spTree>
    <p:extLst>
      <p:ext uri="{BB962C8B-B14F-4D97-AF65-F5344CB8AC3E}">
        <p14:creationId xmlns:p14="http://schemas.microsoft.com/office/powerpoint/2010/main" val="62384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55295" y="671304"/>
            <a:ext cx="3178939" cy="6758260"/>
          </a:xfrm>
          <a:prstGeom prst="rect">
            <a:avLst/>
          </a:prstGeom>
        </p:spPr>
        <p:txBody>
          <a:bodyPr vert="horz" wrap="square" lIns="0" tIns="12700" rIns="0" bIns="0" rtlCol="0">
            <a:spAutoFit/>
          </a:bodyPr>
          <a:lstStyle/>
          <a:p>
            <a:pPr marL="12700" marR="26034" lvl="1" algn="just">
              <a:spcBef>
                <a:spcPts val="100"/>
              </a:spcBef>
              <a:tabLst>
                <a:tab pos="134620" algn="l"/>
              </a:tabLst>
            </a:pPr>
            <a:r>
              <a:rPr lang="fr-FR" sz="1400" b="1" spc="20" dirty="0">
                <a:solidFill>
                  <a:srgbClr val="0F8F8E"/>
                </a:solidFill>
                <a:latin typeface="Times New Roman" panose="02020603050405020304" pitchFamily="18" charset="0"/>
                <a:cs typeface="Times New Roman" panose="02020603050405020304" pitchFamily="18" charset="0"/>
              </a:rPr>
              <a:t>Projet CDC-GHSA Sierra Leone</a:t>
            </a:r>
          </a:p>
          <a:p>
            <a:pPr marL="12700" marR="26034" lvl="1" algn="just">
              <a:spcBef>
                <a:spcPts val="100"/>
              </a:spcBef>
              <a:tabLst>
                <a:tab pos="134620" algn="l"/>
              </a:tabLst>
            </a:pPr>
            <a:endParaRPr lang="fr-FR" sz="1400" b="1" spc="20" dirty="0">
              <a:solidFill>
                <a:srgbClr val="0F8F8E"/>
              </a:solidFill>
              <a:latin typeface="Times New Roman" panose="02020603050405020304" pitchFamily="18" charset="0"/>
              <a:cs typeface="Times New Roman" panose="02020603050405020304" pitchFamily="18" charset="0"/>
            </a:endParaRPr>
          </a:p>
          <a:p>
            <a:pPr marL="0" lvl="1" algn="just">
              <a:tabLst>
                <a:tab pos="134620" algn="l"/>
              </a:tabLst>
            </a:pPr>
            <a:r>
              <a:rPr lang="fr-BE" sz="1050" dirty="0">
                <a:latin typeface="Trebuchet MS" panose="020B0603020202020204" pitchFamily="34" charset="0"/>
                <a:cs typeface="Times New Roman" panose="02020603050405020304" pitchFamily="18" charset="0"/>
              </a:rPr>
              <a:t>A l’exemple de celui du Cameroun, le projet GHSA Sierra-Leone vise à apporter un soutien technique au ministère de la Santé pour renforcer les capacités du système de santé en matière de prévention de détection et de réponse aux maladies à tendance épidémique, des niveaux central, régional, district et opérationnel.</a:t>
            </a:r>
          </a:p>
          <a:p>
            <a:pPr marL="0" lvl="1" algn="just">
              <a:tabLst>
                <a:tab pos="134620" algn="l"/>
              </a:tabLst>
            </a:pPr>
            <a:endParaRPr lang="fr-BE" sz="1050" spc="30" dirty="0">
              <a:latin typeface="Trebuchet MS" panose="020B0603020202020204" pitchFamily="34" charset="0"/>
              <a:cs typeface="Times New Roman" panose="02020603050405020304" pitchFamily="18" charset="0"/>
            </a:endParaRPr>
          </a:p>
          <a:p>
            <a:pPr algn="just"/>
            <a:r>
              <a:rPr lang="fr-FR" sz="1050" dirty="0">
                <a:latin typeface="Trebuchet MS" panose="020B0603020202020204" pitchFamily="34" charset="0"/>
                <a:cs typeface="Times New Roman" panose="02020603050405020304" pitchFamily="18" charset="0"/>
              </a:rPr>
              <a:t>Au cours de l’année 2024, plusieurs événements significatifs ont marqué les activités de ce projet, à savoir :</a:t>
            </a:r>
          </a:p>
          <a:p>
            <a:pPr marL="171450" indent="-171450" algn="just">
              <a:buFont typeface="Arial" panose="020B0604020202020204" pitchFamily="34" charset="0"/>
              <a:buChar char="•"/>
            </a:pPr>
            <a:r>
              <a:rPr lang="fr-FR" sz="1050" b="1" dirty="0">
                <a:latin typeface="Trebuchet MS" panose="020B0603020202020204" pitchFamily="34" charset="0"/>
              </a:rPr>
              <a:t>Renforcement de la surveillance hospitalière</a:t>
            </a:r>
            <a:br>
              <a:rPr lang="fr-FR" sz="1050" dirty="0">
                <a:latin typeface="Trebuchet MS" panose="020B0603020202020204" pitchFamily="34" charset="0"/>
              </a:rPr>
            </a:br>
            <a:r>
              <a:rPr lang="fr-FR" sz="1050" dirty="0">
                <a:latin typeface="Trebuchet MS" panose="020B0603020202020204" pitchFamily="34" charset="0"/>
              </a:rPr>
              <a:t>Un programme pilote a permis une meilleure détection des maladies prioritaires, signalant 216 cas de fièvres hémorragiques virales, 194 décès maternels et 172 cas de méningite bactérienne grâce à des systèmes électroniques (</a:t>
            </a:r>
            <a:r>
              <a:rPr lang="fr-FR" sz="1050" dirty="0" err="1">
                <a:latin typeface="Trebuchet MS" panose="020B0603020202020204" pitchFamily="34" charset="0"/>
              </a:rPr>
              <a:t>eIDSR</a:t>
            </a:r>
            <a:r>
              <a:rPr lang="fr-FR" sz="1050" dirty="0">
                <a:latin typeface="Trebuchet MS" panose="020B0603020202020204" pitchFamily="34" charset="0"/>
              </a:rPr>
              <a:t>, </a:t>
            </a:r>
            <a:r>
              <a:rPr lang="fr-FR" sz="1050" dirty="0" err="1">
                <a:latin typeface="Trebuchet MS" panose="020B0603020202020204" pitchFamily="34" charset="0"/>
              </a:rPr>
              <a:t>eCBDS</a:t>
            </a:r>
            <a:r>
              <a:rPr lang="fr-FR" sz="1050" dirty="0">
                <a:latin typeface="Trebuchet MS" panose="020B0603020202020204" pitchFamily="34" charset="0"/>
              </a:rPr>
              <a:t>). Ce projet a amélioré la complétude et la rapidité des rapports tout en intégrant la surveillance hospitalière au réseau national.</a:t>
            </a:r>
          </a:p>
          <a:p>
            <a:pPr algn="just"/>
            <a:endParaRPr lang="fr-FR" sz="1050" dirty="0">
              <a:latin typeface="Trebuchet MS" panose="020B0603020202020204" pitchFamily="34" charset="0"/>
            </a:endParaRPr>
          </a:p>
          <a:p>
            <a:pPr marL="171450" indent="-171450" algn="just">
              <a:buFont typeface="Arial" panose="020B0604020202020204" pitchFamily="34" charset="0"/>
              <a:buChar char="•"/>
            </a:pPr>
            <a:r>
              <a:rPr lang="fr-FR" sz="1050" b="1" dirty="0">
                <a:latin typeface="Trebuchet MS" panose="020B0603020202020204" pitchFamily="34" charset="0"/>
              </a:rPr>
              <a:t>Création du Conseil Consultatif des Laboratoires Médicaux (MLAB)</a:t>
            </a:r>
          </a:p>
          <a:p>
            <a:pPr marL="182563" algn="just"/>
            <a:br>
              <a:rPr lang="fr-FR" sz="1050" dirty="0">
                <a:latin typeface="Trebuchet MS" panose="020B0603020202020204" pitchFamily="34" charset="0"/>
              </a:rPr>
            </a:br>
            <a:r>
              <a:rPr lang="fr-FR" sz="1050" dirty="0">
                <a:latin typeface="Trebuchet MS" panose="020B0603020202020204" pitchFamily="34" charset="0"/>
              </a:rPr>
              <a:t>Avec le soutien technique de HEADA et du CDC, le MLAB a été officiellement inauguré et un manuel opérationnel validé pour aligner les laboratoires sur les normes ISO15187-2022, renforçant ainsi la régulation des infrastructures et des professionnels de laboratoire en Sierra Leone.</a:t>
            </a:r>
          </a:p>
          <a:p>
            <a:pPr algn="just"/>
            <a:endParaRPr lang="fr-FR" sz="1050" dirty="0">
              <a:latin typeface="Trebuchet MS" panose="020B0603020202020204" pitchFamily="34" charset="0"/>
            </a:endParaRPr>
          </a:p>
          <a:p>
            <a:pPr marL="171450" indent="-171450" algn="just">
              <a:buFont typeface="Arial" panose="020B0604020202020204" pitchFamily="34" charset="0"/>
              <a:buChar char="•"/>
            </a:pPr>
            <a:r>
              <a:rPr lang="fr-FR" sz="1050" b="1" dirty="0">
                <a:latin typeface="Trebuchet MS" panose="020B0603020202020204" pitchFamily="34" charset="0"/>
              </a:rPr>
              <a:t>Gestion des ressources humaines pour les urgences</a:t>
            </a:r>
          </a:p>
          <a:p>
            <a:pPr marL="182563" algn="just"/>
            <a:br>
              <a:rPr lang="fr-FR" sz="1050" dirty="0">
                <a:latin typeface="Trebuchet MS" panose="020B0603020202020204" pitchFamily="34" charset="0"/>
              </a:rPr>
            </a:br>
            <a:r>
              <a:rPr lang="fr-FR" sz="1050" dirty="0">
                <a:latin typeface="Trebuchet MS" panose="020B0603020202020204" pitchFamily="34" charset="0"/>
              </a:rPr>
              <a:t>Une plateforme web dédiée au déploiement du personnel en cas de crise a été finalisée, </a:t>
            </a:r>
          </a:p>
          <a:p>
            <a:pPr marL="171450" indent="-171450" algn="just">
              <a:buFont typeface="Arial" panose="020B0604020202020204" pitchFamily="34" charset="0"/>
              <a:buChar char="•"/>
            </a:pPr>
            <a:endParaRPr lang="fr-FR" sz="1050" dirty="0">
              <a:latin typeface="Trebuchet MS" panose="020B0603020202020204" pitchFamily="34" charset="0"/>
            </a:endParaRPr>
          </a:p>
        </p:txBody>
      </p:sp>
      <p:sp>
        <p:nvSpPr>
          <p:cNvPr id="14" name="object 14"/>
          <p:cNvSpPr txBox="1">
            <a:spLocks noGrp="1"/>
          </p:cNvSpPr>
          <p:nvPr>
            <p:ph type="sldNum" sz="quarter" idx="7"/>
          </p:nvPr>
        </p:nvSpPr>
        <p:spPr>
          <a:xfrm>
            <a:off x="2626122" y="7117206"/>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a:t>d’activités </a:t>
            </a:r>
            <a:fld id="{81D60167-4931-47E6-BA6A-407CBD079E47}" type="slidenum">
              <a:rPr spc="65" dirty="0">
                <a:solidFill>
                  <a:srgbClr val="FFFFFF"/>
                </a:solidFill>
                <a:latin typeface="Arial"/>
                <a:cs typeface="Arial"/>
              </a:rPr>
              <a:t>18</a:t>
            </a:fld>
            <a:r>
              <a:rP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20" name="object 2"/>
          <p:cNvSpPr txBox="1"/>
          <p:nvPr/>
        </p:nvSpPr>
        <p:spPr>
          <a:xfrm>
            <a:off x="3980243" y="901188"/>
            <a:ext cx="3178939" cy="3890809"/>
          </a:xfrm>
          <a:prstGeom prst="rect">
            <a:avLst/>
          </a:prstGeom>
        </p:spPr>
        <p:txBody>
          <a:bodyPr vert="horz" wrap="square" lIns="0" tIns="12700" rIns="0" bIns="0" rtlCol="0">
            <a:spAutoFit/>
          </a:bodyPr>
          <a:lstStyle/>
          <a:p>
            <a:pPr marL="182563" algn="just"/>
            <a:r>
              <a:rPr lang="fr-FR" sz="1050" dirty="0">
                <a:latin typeface="Trebuchet MS" panose="020B0603020202020204" pitchFamily="34" charset="0"/>
              </a:rPr>
              <a:t>permettant un suivi en temps réel et une interopérabilité accrue avec d’autres outils de gestion des urgences.</a:t>
            </a:r>
            <a:endParaRPr lang="fr-FR" sz="1050" dirty="0">
              <a:solidFill>
                <a:srgbClr val="FF0000"/>
              </a:solidFill>
              <a:latin typeface="Trebuchet MS" panose="020B0603020202020204" pitchFamily="34" charset="0"/>
              <a:cs typeface="Times New Roman" panose="02020603050405020304" pitchFamily="18" charset="0"/>
            </a:endParaRPr>
          </a:p>
          <a:p>
            <a:pPr marL="171450" indent="-171450">
              <a:buFont typeface="Arial" panose="020B0604020202020204" pitchFamily="34" charset="0"/>
              <a:buChar char="•"/>
            </a:pPr>
            <a:endParaRPr lang="fr-FR" sz="1050" b="1" dirty="0">
              <a:latin typeface="Trebuchet MS" panose="020B0603020202020204" pitchFamily="34" charset="0"/>
            </a:endParaRPr>
          </a:p>
          <a:p>
            <a:pPr marL="171450" indent="-171450">
              <a:buFont typeface="Arial" panose="020B0604020202020204" pitchFamily="34" charset="0"/>
              <a:buChar char="•"/>
            </a:pPr>
            <a:r>
              <a:rPr lang="fr-FR" sz="1050" b="1" dirty="0">
                <a:latin typeface="Trebuchet MS" panose="020B0603020202020204" pitchFamily="34" charset="0"/>
              </a:rPr>
              <a:t>Renforcement des laboratoires</a:t>
            </a:r>
            <a:br>
              <a:rPr lang="fr-FR" sz="1050" dirty="0">
                <a:latin typeface="Trebuchet MS" panose="020B0603020202020204" pitchFamily="34" charset="0"/>
              </a:rPr>
            </a:br>
            <a:endParaRPr lang="fr-FR" sz="1050" dirty="0">
              <a:latin typeface="Trebuchet MS" panose="020B0603020202020204" pitchFamily="34" charset="0"/>
            </a:endParaRPr>
          </a:p>
          <a:p>
            <a:pPr marL="182563" algn="just"/>
            <a:r>
              <a:rPr lang="fr-FR" sz="1050" dirty="0">
                <a:latin typeface="Trebuchet MS" panose="020B0603020202020204" pitchFamily="34" charset="0"/>
              </a:rPr>
              <a:t>Un appui technique a été apporté au laboratoire de référence et aux sites régionaux. Deux scientifiques ont assuré la mise en œuvre des systèmes de gestion de la qualité (QMS) et de l’information (LIMS), améliorant la gestion des échantillons et des processus de rapport.</a:t>
            </a:r>
          </a:p>
          <a:p>
            <a:pPr marL="182563" algn="just"/>
            <a:endParaRPr lang="fr-FR" sz="1050" dirty="0">
              <a:latin typeface="Trebuchet MS" panose="020B0603020202020204" pitchFamily="34" charset="0"/>
            </a:endParaRPr>
          </a:p>
          <a:p>
            <a:pPr marL="171450" indent="-171450">
              <a:buFont typeface="Arial" panose="020B0604020202020204" pitchFamily="34" charset="0"/>
              <a:buChar char="•"/>
            </a:pPr>
            <a:r>
              <a:rPr lang="fr-FR" sz="1050" b="1" dirty="0">
                <a:latin typeface="Trebuchet MS" panose="020B0603020202020204" pitchFamily="34" charset="0"/>
              </a:rPr>
              <a:t>Collaboration accrue</a:t>
            </a:r>
            <a:br>
              <a:rPr lang="fr-FR" sz="1050" dirty="0">
                <a:latin typeface="Trebuchet MS" panose="020B0603020202020204" pitchFamily="34" charset="0"/>
              </a:rPr>
            </a:br>
            <a:endParaRPr lang="fr-FR" sz="1050" dirty="0">
              <a:latin typeface="Trebuchet MS" panose="020B0603020202020204" pitchFamily="34" charset="0"/>
            </a:endParaRPr>
          </a:p>
          <a:p>
            <a:pPr marL="182563" algn="just"/>
            <a:r>
              <a:rPr lang="fr-FR" sz="1050" dirty="0">
                <a:latin typeface="Trebuchet MS" panose="020B0603020202020204" pitchFamily="34" charset="0"/>
              </a:rPr>
              <a:t>Des réunions consultatives ont favorisé une meilleure coordination entre les responsables des hôpitaux et les parties prenantes, renforçant la transparence et la pérennité des systèmes de surveillance et de laboratoire.</a:t>
            </a:r>
          </a:p>
          <a:p>
            <a:pPr marL="182563" algn="just"/>
            <a:r>
              <a:rPr lang="fr-FR" sz="1050" dirty="0">
                <a:latin typeface="Trebuchet MS" panose="020B0603020202020204" pitchFamily="34" charset="0"/>
              </a:rPr>
              <a:t>Ces réalisations marquent des avancées majeures dans la résilience du système de santé de Sierra Leone, soutenues par le partenariat entre HEADA et le CDC.</a:t>
            </a:r>
          </a:p>
        </p:txBody>
      </p:sp>
      <p:sp>
        <p:nvSpPr>
          <p:cNvPr id="13" name="object 8"/>
          <p:cNvSpPr/>
          <p:nvPr/>
        </p:nvSpPr>
        <p:spPr>
          <a:xfrm>
            <a:off x="144016" y="716183"/>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pic>
        <p:nvPicPr>
          <p:cNvPr id="4" name="Picture 11">
            <a:extLst>
              <a:ext uri="{FF2B5EF4-FFF2-40B4-BE49-F238E27FC236}">
                <a16:creationId xmlns:a16="http://schemas.microsoft.com/office/drawing/2014/main" id="{435C0366-1E5C-0AE1-0742-316957391226}"/>
              </a:ext>
            </a:extLst>
          </p:cNvPr>
          <p:cNvPicPr>
            <a:picLocks noChangeAspect="1"/>
          </p:cNvPicPr>
          <p:nvPr/>
        </p:nvPicPr>
        <p:blipFill>
          <a:blip r:embed="rId2" cstate="print">
            <a:extLst>
              <a:ext uri="{28A0092B-C50C-407E-A947-70E740481C1C}">
                <a14:useLocalDpi xmlns:a14="http://schemas.microsoft.com/office/drawing/2010/main" val="0"/>
              </a:ext>
            </a:extLst>
          </a:blip>
          <a:srcRect l="11550" t="14470" r="7712" b="17444"/>
          <a:stretch/>
        </p:blipFill>
        <p:spPr bwMode="auto">
          <a:xfrm>
            <a:off x="4138289" y="4789537"/>
            <a:ext cx="3020893" cy="1994736"/>
          </a:xfrm>
          <a:prstGeom prst="rect">
            <a:avLst/>
          </a:prstGeom>
          <a:noFill/>
          <a:ln>
            <a:noFill/>
          </a:ln>
        </p:spPr>
      </p:pic>
      <p:sp>
        <p:nvSpPr>
          <p:cNvPr id="6" name="object 2">
            <a:extLst>
              <a:ext uri="{FF2B5EF4-FFF2-40B4-BE49-F238E27FC236}">
                <a16:creationId xmlns:a16="http://schemas.microsoft.com/office/drawing/2014/main" id="{FB118338-24ED-06E9-A22B-2F57654D3545}"/>
              </a:ext>
            </a:extLst>
          </p:cNvPr>
          <p:cNvSpPr txBox="1"/>
          <p:nvPr/>
        </p:nvSpPr>
        <p:spPr>
          <a:xfrm>
            <a:off x="4138289" y="6824505"/>
            <a:ext cx="2962915" cy="228268"/>
          </a:xfrm>
          <a:prstGeom prst="rect">
            <a:avLst/>
          </a:prstGeom>
        </p:spPr>
        <p:txBody>
          <a:bodyPr vert="horz" wrap="square" lIns="0" tIns="12700" rIns="0" bIns="0" rtlCol="0">
            <a:spAutoFit/>
          </a:bodyPr>
          <a:lstStyle/>
          <a:p>
            <a:r>
              <a:rPr lang="fr-FR" sz="700" dirty="0">
                <a:effectLst/>
                <a:latin typeface="Trebuchet MS" panose="020B0603020202020204" pitchFamily="34" charset="0"/>
                <a:ea typeface="Calibri" panose="020F0502020204030204" pitchFamily="34" charset="0"/>
              </a:rPr>
              <a:t>Vue d'ensemble des participants à la réunion inaugurale du Conseil Consultatif des Laboratoires Médicaux, EOC, Freetown.</a:t>
            </a:r>
            <a:endParaRPr lang="fr-FR" sz="700" dirty="0">
              <a:latin typeface="Trebuchet MS" panose="020B0603020202020204" pitchFamily="34" charset="0"/>
            </a:endParaRPr>
          </a:p>
        </p:txBody>
      </p:sp>
      <p:sp>
        <p:nvSpPr>
          <p:cNvPr id="2" name="object 8">
            <a:extLst>
              <a:ext uri="{FF2B5EF4-FFF2-40B4-BE49-F238E27FC236}">
                <a16:creationId xmlns:a16="http://schemas.microsoft.com/office/drawing/2014/main" id="{276533A1-B3D8-29FD-2169-3FA59F370FA6}"/>
              </a:ext>
            </a:extLst>
          </p:cNvPr>
          <p:cNvSpPr/>
          <p:nvPr/>
        </p:nvSpPr>
        <p:spPr>
          <a:xfrm>
            <a:off x="33576" y="757089"/>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dirty="0"/>
          </a:p>
        </p:txBody>
      </p:sp>
      <p:sp>
        <p:nvSpPr>
          <p:cNvPr id="3" name="object 4">
            <a:extLst>
              <a:ext uri="{FF2B5EF4-FFF2-40B4-BE49-F238E27FC236}">
                <a16:creationId xmlns:a16="http://schemas.microsoft.com/office/drawing/2014/main" id="{35DFDF5E-4837-7A3C-426B-1B2AEFE612B1}"/>
              </a:ext>
            </a:extLst>
          </p:cNvPr>
          <p:cNvSpPr/>
          <p:nvPr/>
        </p:nvSpPr>
        <p:spPr>
          <a:xfrm>
            <a:off x="23185" y="7930"/>
            <a:ext cx="7533315" cy="649979"/>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r>
              <a:rPr lang="fr-BE" b="1" dirty="0">
                <a:solidFill>
                  <a:schemeClr val="bg1"/>
                </a:solidFill>
              </a:rPr>
              <a:t>               </a:t>
            </a:r>
            <a:endParaRPr sz="2300" b="1" spc="5" dirty="0">
              <a:solidFill>
                <a:schemeClr val="bg1"/>
              </a:solidFill>
              <a:latin typeface="Noto Sans Arabic SemCond"/>
            </a:endParaRPr>
          </a:p>
        </p:txBody>
      </p:sp>
      <p:sp>
        <p:nvSpPr>
          <p:cNvPr id="8" name="object 18">
            <a:extLst>
              <a:ext uri="{FF2B5EF4-FFF2-40B4-BE49-F238E27FC236}">
                <a16:creationId xmlns:a16="http://schemas.microsoft.com/office/drawing/2014/main" id="{1CCE9554-13D1-3102-D496-D07F69CDF907}"/>
              </a:ext>
            </a:extLst>
          </p:cNvPr>
          <p:cNvSpPr/>
          <p:nvPr/>
        </p:nvSpPr>
        <p:spPr>
          <a:xfrm>
            <a:off x="23185" y="83622"/>
            <a:ext cx="514705" cy="529451"/>
          </a:xfrm>
          <a:prstGeom prst="rect">
            <a:avLst/>
          </a:prstGeom>
          <a:blipFill>
            <a:blip r:embed="rId3" cstate="print"/>
            <a:stretch>
              <a:fillRect/>
            </a:stretch>
          </a:blipFill>
        </p:spPr>
        <p:txBody>
          <a:bodyPr wrap="square" lIns="0" tIns="0" rIns="0" bIns="0" rtlCol="0"/>
          <a:lstStyle/>
          <a:p>
            <a:endParaRPr>
              <a:solidFill>
                <a:srgbClr val="0F8F8E"/>
              </a:solidFill>
            </a:endParaRPr>
          </a:p>
        </p:txBody>
      </p:sp>
      <p:sp>
        <p:nvSpPr>
          <p:cNvPr id="9" name="object 7">
            <a:extLst>
              <a:ext uri="{FF2B5EF4-FFF2-40B4-BE49-F238E27FC236}">
                <a16:creationId xmlns:a16="http://schemas.microsoft.com/office/drawing/2014/main" id="{C3F70F25-F8E3-9157-3D60-C7A18169ED8E}"/>
              </a:ext>
            </a:extLst>
          </p:cNvPr>
          <p:cNvSpPr txBox="1">
            <a:spLocks noGrp="1"/>
          </p:cNvSpPr>
          <p:nvPr>
            <p:ph type="title"/>
          </p:nvPr>
        </p:nvSpPr>
        <p:spPr>
          <a:xfrm>
            <a:off x="455295" y="197124"/>
            <a:ext cx="7067628" cy="320601"/>
          </a:xfrm>
          <a:prstGeom prst="rect">
            <a:avLst/>
          </a:prstGeom>
        </p:spPr>
        <p:txBody>
          <a:bodyPr vert="horz" wrap="square" lIns="0" tIns="12700" rIns="0" bIns="0" rtlCol="0">
            <a:spAutoFit/>
          </a:bodyPr>
          <a:lstStyle/>
          <a:p>
            <a:r>
              <a:rPr lang="fr-BE" sz="1400" b="1" dirty="0">
                <a:solidFill>
                  <a:schemeClr val="bg1"/>
                </a:solidFill>
              </a:rPr>
              <a:t> </a:t>
            </a:r>
            <a:r>
              <a:rPr lang="fr-BE" sz="2000" b="1" spc="5" dirty="0">
                <a:solidFill>
                  <a:schemeClr val="bg1"/>
                </a:solidFill>
                <a:latin typeface="Noto Sans Arabic SemCond"/>
              </a:rPr>
              <a:t>RECHERCHE DE FINANCEMENTS: Projet CDC-GHSA SIERRA-LEONE</a:t>
            </a:r>
            <a:endParaRPr lang="fr-BE" sz="2400" b="1" spc="5" dirty="0">
              <a:solidFill>
                <a:schemeClr val="bg1"/>
              </a:solidFill>
              <a:latin typeface="Noto Sans Arabic SemCond"/>
            </a:endParaRPr>
          </a:p>
        </p:txBody>
      </p:sp>
    </p:spTree>
    <p:extLst>
      <p:ext uri="{BB962C8B-B14F-4D97-AF65-F5344CB8AC3E}">
        <p14:creationId xmlns:p14="http://schemas.microsoft.com/office/powerpoint/2010/main" val="2660624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4">
            <a:extLst>
              <a:ext uri="{FF2B5EF4-FFF2-40B4-BE49-F238E27FC236}">
                <a16:creationId xmlns:a16="http://schemas.microsoft.com/office/drawing/2014/main" id="{C299B29E-0387-6D90-D053-99EA1F11D08C}"/>
              </a:ext>
            </a:extLst>
          </p:cNvPr>
          <p:cNvSpPr/>
          <p:nvPr/>
        </p:nvSpPr>
        <p:spPr>
          <a:xfrm>
            <a:off x="-13463" y="0"/>
            <a:ext cx="7569963" cy="649979"/>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endParaRPr sz="3000" kern="0" spc="15" dirty="0">
              <a:solidFill>
                <a:schemeClr val="bg1"/>
              </a:solidFill>
              <a:latin typeface="Bahnschrift SemiBold Condensed" panose="020B0502040204020203" pitchFamily="34" charset="0"/>
              <a:ea typeface="+mj-ea"/>
              <a:cs typeface="+mj-cs"/>
            </a:endParaRPr>
          </a:p>
        </p:txBody>
      </p:sp>
      <p:sp>
        <p:nvSpPr>
          <p:cNvPr id="14" name="object 14"/>
          <p:cNvSpPr txBox="1">
            <a:spLocks noGrp="1"/>
          </p:cNvSpPr>
          <p:nvPr>
            <p:ph type="sldNum" sz="quarter" idx="7"/>
          </p:nvPr>
        </p:nvSpPr>
        <p:spPr>
          <a:xfrm>
            <a:off x="2634859" y="7165801"/>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a:t>d’activités </a:t>
            </a:r>
            <a:fld id="{81D60167-4931-47E6-BA6A-407CBD079E47}" type="slidenum">
              <a:rPr spc="65" dirty="0">
                <a:solidFill>
                  <a:srgbClr val="FFFFFF"/>
                </a:solidFill>
                <a:latin typeface="Arial"/>
                <a:cs typeface="Arial"/>
              </a:rPr>
              <a:t>19</a:t>
            </a:fld>
            <a:r>
              <a:rP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19" name="object 18"/>
          <p:cNvSpPr/>
          <p:nvPr/>
        </p:nvSpPr>
        <p:spPr>
          <a:xfrm>
            <a:off x="0" y="-4127"/>
            <a:ext cx="622559" cy="620347"/>
          </a:xfrm>
          <a:prstGeom prst="rect">
            <a:avLst/>
          </a:prstGeom>
          <a:blipFill>
            <a:blip r:embed="rId2" cstate="print"/>
            <a:stretch>
              <a:fillRect/>
            </a:stretch>
          </a:blipFill>
        </p:spPr>
        <p:txBody>
          <a:bodyPr wrap="square" lIns="0" tIns="0" rIns="0" bIns="0" rtlCol="0"/>
          <a:lstStyle/>
          <a:p>
            <a:endParaRPr/>
          </a:p>
        </p:txBody>
      </p:sp>
      <p:sp>
        <p:nvSpPr>
          <p:cNvPr id="20" name="object 2"/>
          <p:cNvSpPr txBox="1"/>
          <p:nvPr/>
        </p:nvSpPr>
        <p:spPr>
          <a:xfrm>
            <a:off x="489074" y="685081"/>
            <a:ext cx="3289176" cy="3136756"/>
          </a:xfrm>
          <a:prstGeom prst="rect">
            <a:avLst/>
          </a:prstGeom>
        </p:spPr>
        <p:txBody>
          <a:bodyPr vert="horz" wrap="square" lIns="0" tIns="12700" rIns="0" bIns="0" rtlCol="0">
            <a:spAutoFit/>
          </a:bodyPr>
          <a:lstStyle/>
          <a:p>
            <a:pPr marL="12700" marR="26034" lvl="1" algn="just">
              <a:spcBef>
                <a:spcPts val="100"/>
              </a:spcBef>
              <a:tabLst>
                <a:tab pos="134620" algn="l"/>
              </a:tabLst>
            </a:pPr>
            <a:r>
              <a:rPr lang="fr-FR" sz="1400" b="1" spc="20" dirty="0">
                <a:solidFill>
                  <a:srgbClr val="0F8F8E"/>
                </a:solidFill>
                <a:latin typeface="Times New Roman" panose="02020603050405020304" pitchFamily="18" charset="0"/>
                <a:cs typeface="Times New Roman" panose="02020603050405020304" pitchFamily="18" charset="0"/>
              </a:rPr>
              <a:t>Projet CDC-Influenza</a:t>
            </a:r>
          </a:p>
          <a:p>
            <a:pPr marL="0" lvl="1" algn="just">
              <a:tabLst>
                <a:tab pos="85725" algn="l"/>
              </a:tabLst>
            </a:pPr>
            <a:endParaRPr lang="fr-FR" sz="105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1" algn="just">
              <a:tabLst>
                <a:tab pos="85725" algn="l"/>
              </a:tabLst>
            </a:pP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CDC INFLUENZA est un projet visant à renforcer le système national de surveillance de la grippe, mis en œuvre en collaboration avec le ministère de la Santé publique. </a:t>
            </a:r>
          </a:p>
          <a:p>
            <a:pPr marL="0" lvl="1" algn="just">
              <a:tabLst>
                <a:tab pos="85725" algn="l"/>
              </a:tabLst>
            </a:pPr>
            <a:endParaRPr lang="fr-FR" sz="1050" kern="100" dirty="0">
              <a:solidFill>
                <a:srgbClr val="FF0000"/>
              </a:solidFill>
              <a:latin typeface="Trebuchet MS" panose="020B0603020202020204" pitchFamily="34" charset="0"/>
              <a:ea typeface="Calibri" panose="020F0502020204030204" pitchFamily="34" charset="0"/>
              <a:cs typeface="Times New Roman" panose="02020603050405020304" pitchFamily="18" charset="0"/>
            </a:endParaRPr>
          </a:p>
          <a:p>
            <a:pPr marL="0" lvl="1" algn="just">
              <a:tabLst>
                <a:tab pos="85725" algn="l"/>
              </a:tabLst>
            </a:pPr>
            <a:r>
              <a:rPr lang="fr-FR" sz="1050" kern="100" dirty="0">
                <a:latin typeface="Trebuchet MS" panose="020B0603020202020204" pitchFamily="34" charset="0"/>
                <a:ea typeface="Calibri" panose="020F0502020204030204" pitchFamily="34" charset="0"/>
                <a:cs typeface="Times New Roman" panose="02020603050405020304" pitchFamily="18" charset="0"/>
              </a:rPr>
              <a:t>En termes de réalisations, 4 801 échantillons ont été collectés et analysés, marquant une augmentation significative par rapport aux 1 743 échantillons de l'année précédente. Parmi ces échantillons, 454 étaient positifs, soit un taux de positivité de 9,45 %</a:t>
            </a:r>
          </a:p>
          <a:p>
            <a:pPr marL="0" lvl="1" algn="just">
              <a:tabLst>
                <a:tab pos="85725" algn="l"/>
              </a:tabLst>
            </a:pPr>
            <a:endParaRPr lang="fr-FR" sz="1050" kern="100" dirty="0">
              <a:latin typeface="Trebuchet MS" panose="020B0603020202020204" pitchFamily="34" charset="0"/>
              <a:ea typeface="Calibri" panose="020F0502020204030204" pitchFamily="34" charset="0"/>
              <a:cs typeface="Times New Roman" panose="02020603050405020304" pitchFamily="18" charset="0"/>
            </a:endParaRPr>
          </a:p>
          <a:p>
            <a:pPr marL="0" lvl="1" algn="just">
              <a:tabLst>
                <a:tab pos="85725" algn="l"/>
              </a:tabLst>
            </a:pPr>
            <a:r>
              <a:rPr lang="fr-FR" sz="1050" kern="100" dirty="0">
                <a:latin typeface="Trebuchet MS" panose="020B0603020202020204" pitchFamily="34" charset="0"/>
                <a:ea typeface="Calibri" panose="020F0502020204030204" pitchFamily="34" charset="0"/>
                <a:cs typeface="Times New Roman" panose="02020603050405020304" pitchFamily="18" charset="0"/>
              </a:rPr>
              <a:t>Il est également important de noter que des efforts significatifs ont été déployés pour renforcer la coordination et la communication autour des activités de surveillance. Une réunion annuelle tenue à Yaoundé a rassemblé 57 participants, contribuant à renforcer les capacités des acteurs de surveillance. </a:t>
            </a:r>
          </a:p>
        </p:txBody>
      </p:sp>
      <p:sp>
        <p:nvSpPr>
          <p:cNvPr id="16" name="object 8"/>
          <p:cNvSpPr/>
          <p:nvPr/>
        </p:nvSpPr>
        <p:spPr>
          <a:xfrm>
            <a:off x="159471" y="711646"/>
            <a:ext cx="264478"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pic>
        <p:nvPicPr>
          <p:cNvPr id="11" name="Image 10">
            <a:extLst>
              <a:ext uri="{FF2B5EF4-FFF2-40B4-BE49-F238E27FC236}">
                <a16:creationId xmlns:a16="http://schemas.microsoft.com/office/drawing/2014/main" id="{73C32ED3-B07A-8C02-FCBA-1499F8D4B3AD}"/>
              </a:ext>
            </a:extLst>
          </p:cNvPr>
          <p:cNvPicPr>
            <a:picLocks noChangeAspect="1"/>
          </p:cNvPicPr>
          <p:nvPr/>
        </p:nvPicPr>
        <p:blipFill>
          <a:blip r:embed="rId3"/>
          <a:stretch>
            <a:fillRect/>
          </a:stretch>
        </p:blipFill>
        <p:spPr>
          <a:xfrm>
            <a:off x="473265" y="4069457"/>
            <a:ext cx="3289176" cy="2666643"/>
          </a:xfrm>
          <a:prstGeom prst="rect">
            <a:avLst/>
          </a:prstGeom>
        </p:spPr>
      </p:pic>
      <p:sp>
        <p:nvSpPr>
          <p:cNvPr id="12" name="object 2">
            <a:extLst>
              <a:ext uri="{FF2B5EF4-FFF2-40B4-BE49-F238E27FC236}">
                <a16:creationId xmlns:a16="http://schemas.microsoft.com/office/drawing/2014/main" id="{D37B62BB-DFC6-74BF-EE45-4341C90207DF}"/>
              </a:ext>
            </a:extLst>
          </p:cNvPr>
          <p:cNvSpPr txBox="1"/>
          <p:nvPr/>
        </p:nvSpPr>
        <p:spPr>
          <a:xfrm>
            <a:off x="4094647" y="1129896"/>
            <a:ext cx="3149614" cy="2921313"/>
          </a:xfrm>
          <a:prstGeom prst="rect">
            <a:avLst/>
          </a:prstGeom>
        </p:spPr>
        <p:txBody>
          <a:bodyPr vert="horz" wrap="square" lIns="0" tIns="12700" rIns="0" bIns="0" rtlCol="0">
            <a:spAutoFit/>
          </a:bodyPr>
          <a:lstStyle/>
          <a:p>
            <a:pPr marL="0" lvl="1" algn="just">
              <a:tabLst>
                <a:tab pos="85725" algn="l"/>
              </a:tabLst>
            </a:pPr>
            <a:r>
              <a:rPr lang="fr-FR" sz="1050" kern="100" dirty="0">
                <a:latin typeface="Trebuchet MS" panose="020B0603020202020204" pitchFamily="34" charset="0"/>
                <a:ea typeface="Calibri" panose="020F0502020204030204" pitchFamily="34" charset="0"/>
                <a:cs typeface="Times New Roman" panose="02020603050405020304" pitchFamily="18" charset="0"/>
              </a:rPr>
              <a:t>Par ailleurs, 15 outils de communication, incluant posters et brochures, ont été développés, validés et largement diffusés, avec 2 000 affiches et 1 250 flyers distribués. </a:t>
            </a:r>
          </a:p>
          <a:p>
            <a:pPr marL="0" lvl="1" algn="just">
              <a:tabLst>
                <a:tab pos="85725" algn="l"/>
              </a:tabLst>
            </a:pPr>
            <a:r>
              <a:rPr lang="fr-FR" sz="1050" kern="100" dirty="0">
                <a:latin typeface="Trebuchet MS" panose="020B0603020202020204" pitchFamily="34" charset="0"/>
                <a:ea typeface="Calibri" panose="020F0502020204030204" pitchFamily="34" charset="0"/>
                <a:cs typeface="Times New Roman" panose="02020603050405020304" pitchFamily="18" charset="0"/>
              </a:rPr>
              <a:t>Concernant la surveillance épidémiologique, 118 agents de santé ont été formés sur les sites sentinelles, tandis que 19 réfrigérateurs ont été distribués pour garantir le maintien de la chaîne du froid. </a:t>
            </a:r>
          </a:p>
          <a:p>
            <a:pPr marL="0" lvl="1" algn="just">
              <a:tabLst>
                <a:tab pos="85725" algn="l"/>
              </a:tabLst>
            </a:pPr>
            <a:r>
              <a:rPr lang="fr-FR" sz="1050" kern="100" dirty="0">
                <a:latin typeface="Trebuchet MS" panose="020B0603020202020204" pitchFamily="34" charset="0"/>
                <a:ea typeface="Calibri" panose="020F0502020204030204" pitchFamily="34" charset="0"/>
                <a:cs typeface="Times New Roman" panose="02020603050405020304" pitchFamily="18" charset="0"/>
              </a:rPr>
              <a:t>Des innovations notables ont également été introduites, telles que l’intégration des données de surveillance dans les plateformes DHIS2 et </a:t>
            </a:r>
            <a:r>
              <a:rPr lang="fr-FR" sz="1050" kern="100" dirty="0" err="1">
                <a:latin typeface="Trebuchet MS" panose="020B0603020202020204" pitchFamily="34" charset="0"/>
                <a:ea typeface="Calibri" panose="020F0502020204030204" pitchFamily="34" charset="0"/>
                <a:cs typeface="Times New Roman" panose="02020603050405020304" pitchFamily="18" charset="0"/>
              </a:rPr>
              <a:t>FluNet</a:t>
            </a:r>
            <a:r>
              <a:rPr lang="fr-FR" sz="1050" kern="100" dirty="0">
                <a:latin typeface="Trebuchet MS" panose="020B0603020202020204" pitchFamily="34" charset="0"/>
                <a:ea typeface="Calibri" panose="020F0502020204030204" pitchFamily="34" charset="0"/>
                <a:cs typeface="Times New Roman" panose="02020603050405020304" pitchFamily="18" charset="0"/>
              </a:rPr>
              <a:t>, ainsi que le recrutement de consultants pour améliorer les capacités humaines et réduire les délais de traitement des échantillons. Un système durable de transport des échantillons a également été mis en place grâce à un partenariat avec un service local de messagerie.</a:t>
            </a:r>
          </a:p>
        </p:txBody>
      </p:sp>
      <p:pic>
        <p:nvPicPr>
          <p:cNvPr id="22" name="Image 21">
            <a:extLst>
              <a:ext uri="{FF2B5EF4-FFF2-40B4-BE49-F238E27FC236}">
                <a16:creationId xmlns:a16="http://schemas.microsoft.com/office/drawing/2014/main" id="{E2C7B94E-E2DC-1089-F414-E9D5287681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8290" y="4053556"/>
            <a:ext cx="3168352" cy="1368562"/>
          </a:xfrm>
          <a:prstGeom prst="rect">
            <a:avLst/>
          </a:prstGeom>
          <a:noFill/>
          <a:ln>
            <a:noFill/>
          </a:ln>
        </p:spPr>
      </p:pic>
      <p:pic>
        <p:nvPicPr>
          <p:cNvPr id="23" name="Image 22">
            <a:extLst>
              <a:ext uri="{FF2B5EF4-FFF2-40B4-BE49-F238E27FC236}">
                <a16:creationId xmlns:a16="http://schemas.microsoft.com/office/drawing/2014/main" id="{3D52ED0B-7CBE-4079-4F3E-B75AB844F8E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3060" y="5612617"/>
            <a:ext cx="1513582" cy="1207131"/>
          </a:xfrm>
          <a:prstGeom prst="rect">
            <a:avLst/>
          </a:prstGeom>
          <a:noFill/>
          <a:ln>
            <a:noFill/>
          </a:ln>
        </p:spPr>
      </p:pic>
      <p:sp>
        <p:nvSpPr>
          <p:cNvPr id="25" name="object 2">
            <a:extLst>
              <a:ext uri="{FF2B5EF4-FFF2-40B4-BE49-F238E27FC236}">
                <a16:creationId xmlns:a16="http://schemas.microsoft.com/office/drawing/2014/main" id="{A361FAEF-5FB1-D30C-DD12-F168188904CC}"/>
              </a:ext>
            </a:extLst>
          </p:cNvPr>
          <p:cNvSpPr txBox="1"/>
          <p:nvPr/>
        </p:nvSpPr>
        <p:spPr>
          <a:xfrm>
            <a:off x="489074" y="6756756"/>
            <a:ext cx="3273367" cy="228268"/>
          </a:xfrm>
          <a:prstGeom prst="rect">
            <a:avLst/>
          </a:prstGeom>
        </p:spPr>
        <p:txBody>
          <a:bodyPr vert="horz" wrap="square" lIns="0" tIns="12700" rIns="0" bIns="0" rtlCol="0">
            <a:spAutoFit/>
          </a:bodyPr>
          <a:lstStyle/>
          <a:p>
            <a:r>
              <a:rPr lang="fr-FR" sz="700" dirty="0">
                <a:effectLst/>
                <a:latin typeface="Trebuchet MS" panose="020B0603020202020204" pitchFamily="34" charset="0"/>
                <a:ea typeface="Calibri" panose="020F0502020204030204" pitchFamily="34" charset="0"/>
              </a:rPr>
              <a:t>Évolution des échantillons reçus, positifs et du taux de positivité d'octobre 2023 à septembre 2024 (SE 40 de 2023 à SE 39 de 2024).</a:t>
            </a:r>
            <a:endParaRPr lang="fr-FR" sz="700" dirty="0">
              <a:latin typeface="Trebuchet MS" panose="020B0603020202020204" pitchFamily="34" charset="0"/>
            </a:endParaRPr>
          </a:p>
        </p:txBody>
      </p:sp>
      <p:sp>
        <p:nvSpPr>
          <p:cNvPr id="26" name="object 2">
            <a:extLst>
              <a:ext uri="{FF2B5EF4-FFF2-40B4-BE49-F238E27FC236}">
                <a16:creationId xmlns:a16="http://schemas.microsoft.com/office/drawing/2014/main" id="{B6A997F1-B671-E630-FBBE-ECF5FEC36FFD}"/>
              </a:ext>
            </a:extLst>
          </p:cNvPr>
          <p:cNvSpPr txBox="1"/>
          <p:nvPr/>
        </p:nvSpPr>
        <p:spPr>
          <a:xfrm>
            <a:off x="4157028" y="5432224"/>
            <a:ext cx="3149614" cy="120546"/>
          </a:xfrm>
          <a:prstGeom prst="rect">
            <a:avLst/>
          </a:prstGeom>
        </p:spPr>
        <p:txBody>
          <a:bodyPr vert="horz" wrap="square" lIns="0" tIns="12700" rIns="0" bIns="0" rtlCol="0">
            <a:spAutoFit/>
          </a:bodyPr>
          <a:lstStyle/>
          <a:p>
            <a:r>
              <a:rPr lang="fr-FR" sz="700" dirty="0">
                <a:effectLst/>
                <a:latin typeface="Trebuchet MS" panose="020B0603020202020204" pitchFamily="34" charset="0"/>
                <a:ea typeface="Calibri" panose="020F0502020204030204" pitchFamily="34" charset="0"/>
              </a:rPr>
              <a:t>Supervision Annuelle de terrain réalisé dans les 10 régions du Cameroun</a:t>
            </a:r>
            <a:endParaRPr lang="fr-FR" sz="700" dirty="0">
              <a:latin typeface="Trebuchet MS" panose="020B0603020202020204" pitchFamily="34" charset="0"/>
            </a:endParaRPr>
          </a:p>
        </p:txBody>
      </p:sp>
      <p:sp>
        <p:nvSpPr>
          <p:cNvPr id="27" name="object 2">
            <a:extLst>
              <a:ext uri="{FF2B5EF4-FFF2-40B4-BE49-F238E27FC236}">
                <a16:creationId xmlns:a16="http://schemas.microsoft.com/office/drawing/2014/main" id="{89B384F4-ED68-BDE6-B463-1295B3CF45E8}"/>
              </a:ext>
            </a:extLst>
          </p:cNvPr>
          <p:cNvSpPr txBox="1"/>
          <p:nvPr/>
        </p:nvSpPr>
        <p:spPr>
          <a:xfrm>
            <a:off x="4134031" y="6865525"/>
            <a:ext cx="3149614" cy="228268"/>
          </a:xfrm>
          <a:prstGeom prst="rect">
            <a:avLst/>
          </a:prstGeom>
        </p:spPr>
        <p:txBody>
          <a:bodyPr vert="horz" wrap="square" lIns="0" tIns="12700" rIns="0" bIns="0" rtlCol="0">
            <a:spAutoFit/>
          </a:bodyPr>
          <a:lstStyle/>
          <a:p>
            <a:r>
              <a:rPr lang="fr-FR" sz="700" dirty="0">
                <a:effectLst/>
                <a:latin typeface="Trebuchet MS" panose="020B0603020202020204" pitchFamily="34" charset="0"/>
                <a:ea typeface="Calibri" panose="020F0502020204030204" pitchFamily="34" charset="0"/>
              </a:rPr>
              <a:t>Atelier d’élaboration des outils de communication sur les pathogènes respiratoires; Ebolowa</a:t>
            </a:r>
            <a:endParaRPr lang="fr-FR" sz="700" dirty="0">
              <a:latin typeface="Trebuchet MS" panose="020B0603020202020204" pitchFamily="34" charset="0"/>
            </a:endParaRPr>
          </a:p>
        </p:txBody>
      </p:sp>
      <p:pic>
        <p:nvPicPr>
          <p:cNvPr id="29" name="Image 28">
            <a:extLst>
              <a:ext uri="{FF2B5EF4-FFF2-40B4-BE49-F238E27FC236}">
                <a16:creationId xmlns:a16="http://schemas.microsoft.com/office/drawing/2014/main" id="{CD5A6E3A-12C2-657D-E411-7E3CDF746EC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7181" y="5617533"/>
            <a:ext cx="1543429" cy="1225533"/>
          </a:xfrm>
          <a:prstGeom prst="rect">
            <a:avLst/>
          </a:prstGeom>
          <a:noFill/>
          <a:ln>
            <a:noFill/>
          </a:ln>
        </p:spPr>
      </p:pic>
      <p:sp>
        <p:nvSpPr>
          <p:cNvPr id="2" name="object 7">
            <a:extLst>
              <a:ext uri="{FF2B5EF4-FFF2-40B4-BE49-F238E27FC236}">
                <a16:creationId xmlns:a16="http://schemas.microsoft.com/office/drawing/2014/main" id="{525C3F67-7A8F-B521-41DD-C126F474C5FB}"/>
              </a:ext>
            </a:extLst>
          </p:cNvPr>
          <p:cNvSpPr txBox="1">
            <a:spLocks noGrp="1"/>
          </p:cNvSpPr>
          <p:nvPr>
            <p:ph type="title"/>
          </p:nvPr>
        </p:nvSpPr>
        <p:spPr>
          <a:xfrm>
            <a:off x="622559" y="146578"/>
            <a:ext cx="6847427" cy="320601"/>
          </a:xfrm>
          <a:prstGeom prst="rect">
            <a:avLst/>
          </a:prstGeom>
        </p:spPr>
        <p:txBody>
          <a:bodyPr vert="horz" wrap="square" lIns="0" tIns="12700" rIns="0" bIns="0" rtlCol="0">
            <a:spAutoFit/>
          </a:bodyPr>
          <a:lstStyle/>
          <a:p>
            <a:r>
              <a:rPr lang="fr-BE" sz="1400" b="1" dirty="0">
                <a:solidFill>
                  <a:schemeClr val="bg1"/>
                </a:solidFill>
              </a:rPr>
              <a:t> </a:t>
            </a:r>
            <a:r>
              <a:rPr lang="fr-BE" sz="2000" b="1" spc="5" dirty="0">
                <a:solidFill>
                  <a:schemeClr val="bg1"/>
                </a:solidFill>
                <a:latin typeface="Noto Sans Arabic SemCond"/>
              </a:rPr>
              <a:t>RECHERCHE DE FINANCEMENTS: Projet CDC-INFLUENZA</a:t>
            </a:r>
          </a:p>
        </p:txBody>
      </p:sp>
    </p:spTree>
    <p:extLst>
      <p:ext uri="{BB962C8B-B14F-4D97-AF65-F5344CB8AC3E}">
        <p14:creationId xmlns:p14="http://schemas.microsoft.com/office/powerpoint/2010/main" val="1282976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45029" y="7132449"/>
            <a:ext cx="1910080" cy="134620"/>
          </a:xfrm>
          <a:prstGeom prst="rect">
            <a:avLst/>
          </a:prstGeom>
        </p:spPr>
        <p:txBody>
          <a:bodyPr vert="horz" wrap="square" lIns="0" tIns="0" rIns="0" bIns="0" rtlCol="0">
            <a:spAutoFit/>
          </a:bodyPr>
          <a:lstStyle/>
          <a:p>
            <a:pPr>
              <a:lnSpc>
                <a:spcPts val="950"/>
              </a:lnSpc>
              <a:tabLst>
                <a:tab pos="1097915" algn="l"/>
                <a:tab pos="1306195" algn="l"/>
              </a:tabLst>
            </a:pPr>
            <a:r>
              <a:rPr sz="800" spc="45" dirty="0">
                <a:latin typeface="Trebuchet MS"/>
                <a:cs typeface="Trebuchet MS"/>
              </a:rPr>
              <a:t>Rapport</a:t>
            </a:r>
            <a:r>
              <a:rPr sz="800" spc="-15" dirty="0">
                <a:latin typeface="Trebuchet MS"/>
                <a:cs typeface="Trebuchet MS"/>
              </a:rPr>
              <a:t> </a:t>
            </a:r>
            <a:r>
              <a:rPr sz="800" spc="20" dirty="0">
                <a:latin typeface="Trebuchet MS"/>
                <a:cs typeface="Trebuchet MS"/>
              </a:rPr>
              <a:t>d’activités	</a:t>
            </a:r>
            <a:r>
              <a:rPr sz="800" spc="65" dirty="0">
                <a:solidFill>
                  <a:srgbClr val="FFFFFF"/>
                </a:solidFill>
                <a:latin typeface="Arial"/>
                <a:cs typeface="Arial"/>
              </a:rPr>
              <a:t>2	</a:t>
            </a:r>
            <a:r>
              <a:rPr sz="800" spc="70" dirty="0">
                <a:latin typeface="Trebuchet MS"/>
                <a:cs typeface="Trebuchet MS"/>
              </a:rPr>
              <a:t>HEADA</a:t>
            </a:r>
            <a:r>
              <a:rPr sz="800" spc="-85" dirty="0">
                <a:latin typeface="Trebuchet MS"/>
                <a:cs typeface="Trebuchet MS"/>
              </a:rPr>
              <a:t> </a:t>
            </a:r>
            <a:r>
              <a:rPr sz="800" spc="20" dirty="0">
                <a:latin typeface="Trebuchet MS"/>
                <a:cs typeface="Trebuchet MS"/>
              </a:rPr>
              <a:t>2019</a:t>
            </a:r>
            <a:endParaRPr sz="800" dirty="0">
              <a:latin typeface="Trebuchet MS"/>
              <a:cs typeface="Trebuchet MS"/>
            </a:endParaRPr>
          </a:p>
        </p:txBody>
      </p:sp>
      <p:sp>
        <p:nvSpPr>
          <p:cNvPr id="3" name="object 3"/>
          <p:cNvSpPr/>
          <p:nvPr/>
        </p:nvSpPr>
        <p:spPr>
          <a:xfrm>
            <a:off x="3680993" y="7110004"/>
            <a:ext cx="189001" cy="189001"/>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279006" y="6939000"/>
            <a:ext cx="6669405" cy="558165"/>
          </a:xfrm>
          <a:custGeom>
            <a:avLst/>
            <a:gdLst/>
            <a:ahLst/>
            <a:cxnLst/>
            <a:rect l="l" t="t" r="r" b="b"/>
            <a:pathLst>
              <a:path w="6669405" h="558165">
                <a:moveTo>
                  <a:pt x="6668998" y="0"/>
                </a:moveTo>
                <a:lnTo>
                  <a:pt x="0" y="0"/>
                </a:lnTo>
                <a:lnTo>
                  <a:pt x="0" y="557999"/>
                </a:lnTo>
                <a:lnTo>
                  <a:pt x="6668998" y="557999"/>
                </a:lnTo>
                <a:lnTo>
                  <a:pt x="6668998" y="0"/>
                </a:lnTo>
                <a:close/>
              </a:path>
            </a:pathLst>
          </a:custGeom>
          <a:solidFill>
            <a:srgbClr val="FFFFFF"/>
          </a:solidFill>
        </p:spPr>
        <p:txBody>
          <a:bodyPr wrap="square" lIns="0" tIns="0" rIns="0" bIns="0" rtlCol="0"/>
          <a:lstStyle/>
          <a:p>
            <a:endParaRPr dirty="0"/>
          </a:p>
        </p:txBody>
      </p:sp>
      <p:sp>
        <p:nvSpPr>
          <p:cNvPr id="5" name="object 5"/>
          <p:cNvSpPr/>
          <p:nvPr/>
        </p:nvSpPr>
        <p:spPr>
          <a:xfrm>
            <a:off x="2941816" y="3128788"/>
            <a:ext cx="1692630" cy="1679485"/>
          </a:xfrm>
          <a:prstGeom prst="rect">
            <a:avLst/>
          </a:prstGeom>
          <a:blipFill>
            <a:blip r:embed="rId3" cstate="print"/>
            <a:stretch>
              <a:fillRect/>
            </a:stretch>
          </a:blipFill>
        </p:spPr>
        <p:txBody>
          <a:bodyPr wrap="square" lIns="0" tIns="0" rIns="0" bIns="0" rtlCol="0"/>
          <a:lstStyle/>
          <a:p>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349573" y="636433"/>
            <a:ext cx="3107966" cy="6026843"/>
          </a:xfrm>
          <a:prstGeom prst="rect">
            <a:avLst/>
          </a:prstGeom>
        </p:spPr>
        <p:txBody>
          <a:bodyPr vert="horz" wrap="square" lIns="0" tIns="22860" rIns="0" bIns="0" rtlCol="0">
            <a:spAutoFit/>
          </a:bodyPr>
          <a:lstStyle/>
          <a:p>
            <a:pPr marL="12700" marR="26034" lvl="1" algn="just">
              <a:spcBef>
                <a:spcPts val="100"/>
              </a:spcBef>
              <a:tabLst>
                <a:tab pos="134620" algn="l"/>
              </a:tabLst>
            </a:pPr>
            <a:r>
              <a:rPr lang="fr-BE" sz="1400" b="1" spc="20" dirty="0">
                <a:solidFill>
                  <a:srgbClr val="0F8F8E"/>
                </a:solidFill>
                <a:latin typeface="Times New Roman" panose="02020603050405020304" pitchFamily="18" charset="0"/>
                <a:cs typeface="Times New Roman" panose="02020603050405020304" pitchFamily="18" charset="0"/>
              </a:rPr>
              <a:t>Projet </a:t>
            </a:r>
            <a:r>
              <a:rPr lang="fr-FR" sz="1400" b="1" spc="20" dirty="0">
                <a:solidFill>
                  <a:srgbClr val="0F8F8E"/>
                </a:solidFill>
                <a:latin typeface="Times New Roman" panose="02020603050405020304" pitchFamily="18" charset="0"/>
                <a:cs typeface="Times New Roman" panose="02020603050405020304" pitchFamily="18" charset="0"/>
              </a:rPr>
              <a:t>PALUDISME</a:t>
            </a:r>
          </a:p>
          <a:p>
            <a:pPr marL="12700" marR="26034" lvl="1" algn="just">
              <a:spcBef>
                <a:spcPts val="100"/>
              </a:spcBef>
              <a:tabLst>
                <a:tab pos="134620" algn="l"/>
              </a:tabLst>
            </a:pPr>
            <a:endParaRPr lang="fr-FR" sz="1400" b="1" spc="20" dirty="0">
              <a:solidFill>
                <a:srgbClr val="0F8F8E"/>
              </a:solidFill>
              <a:latin typeface="Times New Roman" panose="02020603050405020304" pitchFamily="18" charset="0"/>
              <a:cs typeface="Times New Roman" panose="02020603050405020304" pitchFamily="18" charset="0"/>
            </a:endParaRPr>
          </a:p>
          <a:p>
            <a:pPr algn="just"/>
            <a:r>
              <a:rPr lang="fr-FR" sz="1050" spc="100" dirty="0">
                <a:latin typeface="Trebuchet MS"/>
                <a:cs typeface="Trebuchet MS"/>
              </a:rPr>
              <a:t>Il s’agit d’</a:t>
            </a:r>
            <a:r>
              <a:rPr lang="fr-FR" sz="1050" spc="30" dirty="0">
                <a:latin typeface="Trebuchet MS"/>
              </a:rPr>
              <a:t>un projet de surveillance </a:t>
            </a:r>
            <a:r>
              <a:rPr lang="fr-BE" sz="1050" spc="30" dirty="0">
                <a:latin typeface="Trebuchet MS"/>
              </a:rPr>
              <a:t>épidémiologie du paludisme et des maladies fébriles aiguës indifférenciées (AUF) non paludiques. </a:t>
            </a:r>
          </a:p>
          <a:p>
            <a:pPr algn="just"/>
            <a:endParaRPr lang="fr-BE" sz="1050" spc="30" dirty="0">
              <a:latin typeface="Trebuchet MS"/>
            </a:endParaRPr>
          </a:p>
          <a:p>
            <a:pPr algn="just">
              <a:lnSpc>
                <a:spcPct val="107000"/>
              </a:lnSpc>
              <a:spcAft>
                <a:spcPts val="800"/>
              </a:spcAft>
            </a:pPr>
            <a:r>
              <a:rPr lang="fr-BE" sz="1050" kern="100" dirty="0">
                <a:effectLst/>
                <a:latin typeface="Trebuchet MS" panose="020B0603020202020204" pitchFamily="34" charset="0"/>
                <a:ea typeface="Calibri" panose="020F0502020204030204" pitchFamily="34" charset="0"/>
                <a:cs typeface="Times New Roman" panose="02020603050405020304" pitchFamily="18" charset="0"/>
              </a:rPr>
              <a:t>Dans le cadre du financement obtenu </a:t>
            </a: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du US </a:t>
            </a:r>
            <a:r>
              <a:rPr lang="fr-FR" sz="1050" kern="100" dirty="0" err="1">
                <a:effectLst/>
                <a:latin typeface="Trebuchet MS" panose="020B0603020202020204" pitchFamily="34" charset="0"/>
                <a:ea typeface="Calibri" panose="020F0502020204030204" pitchFamily="34" charset="0"/>
                <a:cs typeface="Times New Roman" panose="02020603050405020304" pitchFamily="18" charset="0"/>
              </a:rPr>
              <a:t>Medical</a:t>
            </a: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 </a:t>
            </a:r>
            <a:r>
              <a:rPr lang="fr-FR" sz="1050" kern="100" dirty="0" err="1">
                <a:effectLst/>
                <a:latin typeface="Trebuchet MS" panose="020B0603020202020204" pitchFamily="34" charset="0"/>
                <a:ea typeface="Calibri" panose="020F0502020204030204" pitchFamily="34" charset="0"/>
                <a:cs typeface="Times New Roman" panose="02020603050405020304" pitchFamily="18" charset="0"/>
              </a:rPr>
              <a:t>Research</a:t>
            </a: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 Unit No. 3 (NAMRU3), qui est un Institut de Recherche sur les Maladies Infectieuses de l’armée navale américaine basé au Caire en Egypte. </a:t>
            </a:r>
          </a:p>
          <a:p>
            <a:pPr algn="just">
              <a:lnSpc>
                <a:spcPct val="107000"/>
              </a:lnSpc>
              <a:spcAft>
                <a:spcPts val="800"/>
              </a:spcAft>
            </a:pP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HEADA accompagne le Centre de Recherche pour la Santé des Armées du Cameroun (CRESAR) dans la mise en œuvre d’un projet de recherche sur la malaria pendant une durée de quatre (4) ans. </a:t>
            </a:r>
          </a:p>
          <a:p>
            <a:pPr algn="just">
              <a:lnSpc>
                <a:spcPct val="107000"/>
              </a:lnSpc>
              <a:spcAft>
                <a:spcPts val="800"/>
              </a:spcAft>
            </a:pP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Au cours de l’année 2024, HEADA a donc assuré la gestion administrative, logistique et le </a:t>
            </a:r>
            <a:r>
              <a:rPr lang="fr-FR" sz="1050" kern="100" dirty="0" err="1">
                <a:effectLst/>
                <a:latin typeface="Trebuchet MS" panose="020B0603020202020204" pitchFamily="34" charset="0"/>
                <a:ea typeface="Calibri" panose="020F0502020204030204" pitchFamily="34" charset="0"/>
                <a:cs typeface="Times New Roman" panose="02020603050405020304" pitchFamily="18" charset="0"/>
              </a:rPr>
              <a:t>reporting</a:t>
            </a: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 technique de ce projet. Le CRESAR quant à lui a assuré le volet technique tant dans les formations sanitaires qu’en laboratoire.</a:t>
            </a:r>
          </a:p>
          <a:p>
            <a:pPr algn="just">
              <a:lnSpc>
                <a:spcPct val="107000"/>
              </a:lnSpc>
              <a:spcAft>
                <a:spcPts val="800"/>
              </a:spcAft>
            </a:pP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Ce projet vise à </a:t>
            </a:r>
          </a:p>
          <a:p>
            <a:pPr marL="171450" lvl="0" indent="-171450" algn="just">
              <a:lnSpc>
                <a:spcPct val="107000"/>
              </a:lnSpc>
              <a:spcAft>
                <a:spcPts val="800"/>
              </a:spcAft>
              <a:buFont typeface="Arial" panose="020B0604020202020204" pitchFamily="34" charset="0"/>
              <a:buChar char="•"/>
              <a:tabLst>
                <a:tab pos="457200" algn="l"/>
              </a:tabLst>
            </a:pP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Etudier spécifiquement la présentation clinique du paludisme et de la maladie fébrile aiguë indifférenciée non liée au paludisme dans les sites d'étude au Cameroun</a:t>
            </a:r>
          </a:p>
          <a:p>
            <a:pPr marL="171450" lvl="0" indent="-171450" algn="just">
              <a:lnSpc>
                <a:spcPct val="107000"/>
              </a:lnSpc>
              <a:spcAft>
                <a:spcPts val="800"/>
              </a:spcAft>
              <a:buFont typeface="Arial" panose="020B0604020202020204" pitchFamily="34" charset="0"/>
              <a:buChar char="•"/>
              <a:tabLst>
                <a:tab pos="457200" algn="l"/>
              </a:tabLst>
            </a:pP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Déterminer la distribution des étiologies causant la maladie fébrile aiguë indifférenciée dans les sites d'étude au Cameroun</a:t>
            </a:r>
          </a:p>
          <a:p>
            <a:pPr marL="171450" lvl="0" indent="-171450" algn="just">
              <a:lnSpc>
                <a:spcPct val="107000"/>
              </a:lnSpc>
              <a:spcAft>
                <a:spcPts val="800"/>
              </a:spcAft>
              <a:buFont typeface="Arial" panose="020B0604020202020204" pitchFamily="34" charset="0"/>
              <a:buChar char="•"/>
              <a:tabLst>
                <a:tab pos="457200" algn="l"/>
              </a:tabLst>
            </a:pP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Etudier les variations saisonnières des étiologies causant la maladie fébrile aiguë indifférenciée</a:t>
            </a:r>
          </a:p>
        </p:txBody>
      </p:sp>
      <p:sp>
        <p:nvSpPr>
          <p:cNvPr id="14" name="object 14"/>
          <p:cNvSpPr txBox="1">
            <a:spLocks noGrp="1"/>
          </p:cNvSpPr>
          <p:nvPr>
            <p:ph type="sldNum" sz="quarter" idx="7"/>
          </p:nvPr>
        </p:nvSpPr>
        <p:spPr>
          <a:xfrm>
            <a:off x="2632329" y="7119749"/>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a:t>d’activités </a:t>
            </a:r>
            <a:fld id="{81D60167-4931-47E6-BA6A-407CBD079E47}" type="slidenum">
              <a:rPr spc="65" dirty="0">
                <a:solidFill>
                  <a:srgbClr val="FFFFFF"/>
                </a:solidFill>
                <a:latin typeface="Arial"/>
                <a:cs typeface="Arial"/>
              </a:rPr>
              <a:t>20</a:t>
            </a:fld>
            <a:r>
              <a:rP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15" name="object 4"/>
          <p:cNvSpPr/>
          <p:nvPr/>
        </p:nvSpPr>
        <p:spPr>
          <a:xfrm>
            <a:off x="23185" y="1271"/>
            <a:ext cx="7533315" cy="649979"/>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endParaRPr sz="3200" kern="0" spc="15" dirty="0">
              <a:solidFill>
                <a:schemeClr val="bg1"/>
              </a:solidFill>
              <a:latin typeface="Bahnschrift SemiBold Condensed" panose="020B0502040204020203" pitchFamily="34" charset="0"/>
              <a:ea typeface="+mj-ea"/>
              <a:cs typeface="+mj-cs"/>
            </a:endParaRPr>
          </a:p>
        </p:txBody>
      </p:sp>
      <p:sp>
        <p:nvSpPr>
          <p:cNvPr id="16" name="object 18"/>
          <p:cNvSpPr/>
          <p:nvPr/>
        </p:nvSpPr>
        <p:spPr>
          <a:xfrm>
            <a:off x="16613" y="16086"/>
            <a:ext cx="622559" cy="620347"/>
          </a:xfrm>
          <a:prstGeom prst="rect">
            <a:avLst/>
          </a:prstGeom>
          <a:blipFill>
            <a:blip r:embed="rId2" cstate="print"/>
            <a:stretch>
              <a:fillRect/>
            </a:stretch>
          </a:blipFill>
        </p:spPr>
        <p:txBody>
          <a:bodyPr wrap="square" lIns="0" tIns="0" rIns="0" bIns="0" rtlCol="0"/>
          <a:lstStyle/>
          <a:p>
            <a:endParaRPr/>
          </a:p>
        </p:txBody>
      </p:sp>
      <p:sp>
        <p:nvSpPr>
          <p:cNvPr id="17" name="object 8"/>
          <p:cNvSpPr/>
          <p:nvPr/>
        </p:nvSpPr>
        <p:spPr>
          <a:xfrm>
            <a:off x="35716" y="666065"/>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pic>
        <p:nvPicPr>
          <p:cNvPr id="7" name="Image 6" descr="IMG-20230307-WA0013.jpg">
            <a:extLst>
              <a:ext uri="{FF2B5EF4-FFF2-40B4-BE49-F238E27FC236}">
                <a16:creationId xmlns:a16="http://schemas.microsoft.com/office/drawing/2014/main" id="{19337058-7E7D-D53E-26DA-D211369B5388}"/>
              </a:ext>
            </a:extLst>
          </p:cNvPr>
          <p:cNvPicPr>
            <a:picLocks noChangeAspect="1"/>
          </p:cNvPicPr>
          <p:nvPr/>
        </p:nvPicPr>
        <p:blipFill>
          <a:blip r:embed="rId3"/>
          <a:stretch>
            <a:fillRect/>
          </a:stretch>
        </p:blipFill>
        <p:spPr>
          <a:xfrm>
            <a:off x="4068199" y="4642455"/>
            <a:ext cx="3138728" cy="2030010"/>
          </a:xfrm>
          <a:prstGeom prst="rect">
            <a:avLst/>
          </a:prstGeom>
        </p:spPr>
      </p:pic>
      <p:sp>
        <p:nvSpPr>
          <p:cNvPr id="2" name="object 6">
            <a:extLst>
              <a:ext uri="{FF2B5EF4-FFF2-40B4-BE49-F238E27FC236}">
                <a16:creationId xmlns:a16="http://schemas.microsoft.com/office/drawing/2014/main" id="{427588FA-2705-CF5B-1B47-CFACED6CC987}"/>
              </a:ext>
            </a:extLst>
          </p:cNvPr>
          <p:cNvSpPr txBox="1"/>
          <p:nvPr/>
        </p:nvSpPr>
        <p:spPr>
          <a:xfrm>
            <a:off x="4098962" y="826313"/>
            <a:ext cx="3107965" cy="3787640"/>
          </a:xfrm>
          <a:prstGeom prst="rect">
            <a:avLst/>
          </a:prstGeom>
        </p:spPr>
        <p:txBody>
          <a:bodyPr vert="horz" wrap="square" lIns="0" tIns="22860" rIns="0" bIns="0" rtlCol="0">
            <a:spAutoFit/>
          </a:bodyPr>
          <a:lstStyle/>
          <a:p>
            <a:pPr marL="171450" indent="-171450" algn="just">
              <a:lnSpc>
                <a:spcPct val="107000"/>
              </a:lnSpc>
              <a:spcAft>
                <a:spcPts val="800"/>
              </a:spcAft>
              <a:buFont typeface="Arial" panose="020B0604020202020204" pitchFamily="34" charset="0"/>
              <a:buChar char="•"/>
            </a:pP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Déterminer la prévalence des parasites P. Falciparum dépourvus des gènes pfhrp2 dans les sites d'étude au Cameroun.</a:t>
            </a:r>
          </a:p>
          <a:p>
            <a:pPr algn="just">
              <a:lnSpc>
                <a:spcPct val="107000"/>
              </a:lnSpc>
              <a:spcAft>
                <a:spcPts val="800"/>
              </a:spcAft>
            </a:pP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Au cours de l’année 2024, un total de 1044 patients ont été inclus dans l'étude. L’étude s’est achevée après les trois premiers mois dans la ville de Yaoundé et un total de 426 échantillons ont été collecté.  Pour le Test de Diagnostic Rapide (TDR) nous avons eu 70 positifs au paludisme contre 356 négatifs au paludisme. En ce qui concerne l’examen microscopique a donné 209 cas positifs au paludisme et 217 cas négatifs au paludisme. </a:t>
            </a:r>
          </a:p>
          <a:p>
            <a:pPr algn="just">
              <a:lnSpc>
                <a:spcPct val="107000"/>
              </a:lnSpc>
              <a:spcAft>
                <a:spcPts val="800"/>
              </a:spcAft>
            </a:pPr>
            <a:r>
              <a:rPr lang="fr-FR" sz="1050" kern="100" dirty="0">
                <a:effectLst/>
                <a:latin typeface="Trebuchet MS" panose="020B0603020202020204" pitchFamily="34" charset="0"/>
                <a:ea typeface="Calibri" panose="020F0502020204030204" pitchFamily="34" charset="0"/>
                <a:cs typeface="Times New Roman" panose="02020603050405020304" pitchFamily="18" charset="0"/>
              </a:rPr>
              <a:t>Cependant le site de douala a enregistré 618 échantillons au total. Le test de diagnostic rapide (TDR) a enregistré un total de 202 résultats positifs au paludisme et 416 résultats négatifs au paludisme. L'examen microscopique a donné un total de 233 résultats positifs au paludisme et 391 résultats négatifs au paludisme.</a:t>
            </a:r>
          </a:p>
          <a:p>
            <a:pPr marL="12700" marR="5080" algn="just">
              <a:lnSpc>
                <a:spcPct val="106100"/>
              </a:lnSpc>
              <a:spcBef>
                <a:spcPts val="100"/>
              </a:spcBef>
              <a:tabLst>
                <a:tab pos="154305" algn="l"/>
              </a:tabLst>
            </a:pPr>
            <a:endParaRPr lang="fr-BE" sz="1050" dirty="0">
              <a:solidFill>
                <a:srgbClr val="FF0000"/>
              </a:solidFill>
              <a:latin typeface="Trebuchet MS"/>
              <a:cs typeface="Trebuchet MS"/>
            </a:endParaRPr>
          </a:p>
        </p:txBody>
      </p:sp>
      <p:sp>
        <p:nvSpPr>
          <p:cNvPr id="8" name="Espace réservé du texte 2">
            <a:extLst>
              <a:ext uri="{FF2B5EF4-FFF2-40B4-BE49-F238E27FC236}">
                <a16:creationId xmlns:a16="http://schemas.microsoft.com/office/drawing/2014/main" id="{5FEC376E-89DD-C65D-4CF4-F683651E14F7}"/>
              </a:ext>
            </a:extLst>
          </p:cNvPr>
          <p:cNvSpPr txBox="1">
            <a:spLocks/>
          </p:cNvSpPr>
          <p:nvPr/>
        </p:nvSpPr>
        <p:spPr>
          <a:xfrm rot="10800000" flipV="1">
            <a:off x="4076305" y="6706514"/>
            <a:ext cx="3016125" cy="107722"/>
          </a:xfrm>
          <a:prstGeom prst="rect">
            <a:avLst/>
          </a:prstGeom>
        </p:spPr>
        <p:txBody>
          <a:bodyPr wrap="square" lIns="0" tIns="0" rIns="0" bIns="0">
            <a:spAutoFit/>
          </a:bodyPr>
          <a:lstStyle>
            <a:lvl1pPr marL="0">
              <a:defRPr sz="1100" b="0" i="0">
                <a:solidFill>
                  <a:schemeClr val="tx1"/>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fr-FR" sz="700" kern="0" dirty="0" err="1"/>
              <a:t>Testing</a:t>
            </a:r>
            <a:r>
              <a:rPr lang="fr-FR" sz="700" kern="0" dirty="0"/>
              <a:t> en laboratoire des échantillons</a:t>
            </a:r>
            <a:endParaRPr lang="fr-CM" sz="700" kern="0" dirty="0"/>
          </a:p>
        </p:txBody>
      </p:sp>
      <p:sp>
        <p:nvSpPr>
          <p:cNvPr id="3" name="object 7">
            <a:extLst>
              <a:ext uri="{FF2B5EF4-FFF2-40B4-BE49-F238E27FC236}">
                <a16:creationId xmlns:a16="http://schemas.microsoft.com/office/drawing/2014/main" id="{7A440A0D-A9C0-1E8B-F50E-0C93A2045AC1}"/>
              </a:ext>
            </a:extLst>
          </p:cNvPr>
          <p:cNvSpPr txBox="1">
            <a:spLocks noGrp="1"/>
          </p:cNvSpPr>
          <p:nvPr>
            <p:ph type="title"/>
          </p:nvPr>
        </p:nvSpPr>
        <p:spPr>
          <a:xfrm>
            <a:off x="675248" y="165548"/>
            <a:ext cx="6847427" cy="382156"/>
          </a:xfrm>
          <a:prstGeom prst="rect">
            <a:avLst/>
          </a:prstGeom>
        </p:spPr>
        <p:txBody>
          <a:bodyPr vert="horz" wrap="square" lIns="0" tIns="12700" rIns="0" bIns="0" rtlCol="0">
            <a:spAutoFit/>
          </a:bodyPr>
          <a:lstStyle/>
          <a:p>
            <a:r>
              <a:rPr lang="fr-BE" sz="1400" b="1" dirty="0">
                <a:solidFill>
                  <a:schemeClr val="bg1"/>
                </a:solidFill>
              </a:rPr>
              <a:t> </a:t>
            </a:r>
            <a:r>
              <a:rPr lang="fr-BE" sz="2400" b="1" spc="5" dirty="0">
                <a:solidFill>
                  <a:schemeClr val="bg1"/>
                </a:solidFill>
                <a:latin typeface="Noto Sans Arabic SemCond"/>
              </a:rPr>
              <a:t>RECHERCHE DE FINANCEMENTS: Projet PALUDISME</a:t>
            </a:r>
            <a:endParaRPr lang="fr-BE" sz="2000" b="1" spc="5" dirty="0">
              <a:solidFill>
                <a:schemeClr val="bg1"/>
              </a:solidFill>
              <a:latin typeface="Noto Sans Arabic SemCond"/>
            </a:endParaRPr>
          </a:p>
        </p:txBody>
      </p:sp>
    </p:spTree>
    <p:extLst>
      <p:ext uri="{BB962C8B-B14F-4D97-AF65-F5344CB8AC3E}">
        <p14:creationId xmlns:p14="http://schemas.microsoft.com/office/powerpoint/2010/main" val="1979383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437700" y="742999"/>
            <a:ext cx="3124526" cy="5578450"/>
          </a:xfrm>
          <a:prstGeom prst="rect">
            <a:avLst/>
          </a:prstGeom>
        </p:spPr>
        <p:txBody>
          <a:bodyPr vert="horz" wrap="square" lIns="0" tIns="22860" rIns="0" bIns="0" rtlCol="0">
            <a:spAutoFit/>
          </a:bodyPr>
          <a:lstStyle/>
          <a:p>
            <a:pPr marL="12700" marR="26034" lvl="1" algn="just">
              <a:spcBef>
                <a:spcPts val="100"/>
              </a:spcBef>
              <a:tabLst>
                <a:tab pos="134620" algn="l"/>
              </a:tabLst>
            </a:pPr>
            <a:r>
              <a:rPr lang="fr-BE" sz="1400" b="1" spc="20" dirty="0">
                <a:solidFill>
                  <a:srgbClr val="0F8F8E"/>
                </a:solidFill>
                <a:latin typeface="Times New Roman" panose="02020603050405020304" pitchFamily="18" charset="0"/>
                <a:cs typeface="Times New Roman" panose="02020603050405020304" pitchFamily="18" charset="0"/>
              </a:rPr>
              <a:t>Projet </a:t>
            </a:r>
            <a:r>
              <a:rPr lang="fr-FR" sz="1400" b="1" spc="20" dirty="0">
                <a:solidFill>
                  <a:srgbClr val="0F8F8E"/>
                </a:solidFill>
                <a:latin typeface="Times New Roman" panose="02020603050405020304" pitchFamily="18" charset="0"/>
                <a:cs typeface="Times New Roman" panose="02020603050405020304" pitchFamily="18" charset="0"/>
              </a:rPr>
              <a:t>Monkey </a:t>
            </a:r>
            <a:r>
              <a:rPr lang="fr-FR" sz="1400" b="1" spc="20" dirty="0" err="1">
                <a:solidFill>
                  <a:srgbClr val="0F8F8E"/>
                </a:solidFill>
                <a:latin typeface="Times New Roman" panose="02020603050405020304" pitchFamily="18" charset="0"/>
                <a:cs typeface="Times New Roman" panose="02020603050405020304" pitchFamily="18" charset="0"/>
              </a:rPr>
              <a:t>Pox</a:t>
            </a:r>
            <a:endParaRPr lang="fr-FR" sz="1400" b="1" spc="20" dirty="0">
              <a:solidFill>
                <a:srgbClr val="0F8F8E"/>
              </a:solidFill>
              <a:latin typeface="Times New Roman" panose="02020603050405020304" pitchFamily="18" charset="0"/>
              <a:cs typeface="Times New Roman" panose="02020603050405020304" pitchFamily="18" charset="0"/>
            </a:endParaRPr>
          </a:p>
          <a:p>
            <a:pPr marL="0" lvl="1" algn="just">
              <a:tabLst>
                <a:tab pos="85725" algn="l"/>
              </a:tabLst>
            </a:pPr>
            <a:endParaRPr lang="fr-FR" sz="1100" spc="10" dirty="0">
              <a:solidFill>
                <a:schemeClr val="accent6"/>
              </a:solidFill>
              <a:latin typeface="Arial Black"/>
            </a:endParaRPr>
          </a:p>
          <a:p>
            <a:pPr marL="0" lvl="1" algn="just">
              <a:tabLst>
                <a:tab pos="85725" algn="l"/>
              </a:tabLst>
            </a:pPr>
            <a:r>
              <a:rPr lang="fr-FR" sz="1050" kern="100" dirty="0">
                <a:latin typeface="Trebuchet MS" panose="020B0603020202020204" pitchFamily="34" charset="0"/>
                <a:cs typeface="Times New Roman" panose="02020603050405020304" pitchFamily="18" charset="0"/>
              </a:rPr>
              <a:t>Il s’agit d’un projet de surveillance environnementale axée sur la recherche virologique du virus de la variole de singe (</a:t>
            </a:r>
            <a:r>
              <a:rPr lang="fr-FR" sz="1050" kern="100" dirty="0" err="1">
                <a:latin typeface="Trebuchet MS" panose="020B0603020202020204" pitchFamily="34" charset="0"/>
                <a:cs typeface="Times New Roman" panose="02020603050405020304" pitchFamily="18" charset="0"/>
              </a:rPr>
              <a:t>Monkeypox</a:t>
            </a:r>
            <a:r>
              <a:rPr lang="fr-FR" sz="1050" kern="100" dirty="0">
                <a:latin typeface="Trebuchet MS" panose="020B0603020202020204" pitchFamily="34" charset="0"/>
                <a:cs typeface="Times New Roman" panose="02020603050405020304" pitchFamily="18" charset="0"/>
              </a:rPr>
              <a:t>) au Cameroun en collaboration avec le Centre de Recherche pour la Santé des Armées (CRESAR)</a:t>
            </a:r>
          </a:p>
          <a:p>
            <a:pPr marL="0" lvl="1" algn="just">
              <a:tabLst>
                <a:tab pos="85725" algn="l"/>
              </a:tabLst>
            </a:pPr>
            <a:endParaRPr lang="fr-FR" sz="1050" kern="100" dirty="0">
              <a:latin typeface="Trebuchet MS" panose="020B0603020202020204" pitchFamily="34" charset="0"/>
              <a:cs typeface="Times New Roman" panose="02020603050405020304" pitchFamily="18" charset="0"/>
            </a:endParaRPr>
          </a:p>
          <a:p>
            <a:pPr marL="0" lvl="1" algn="just">
              <a:tabLst>
                <a:tab pos="85725" algn="l"/>
              </a:tabLst>
            </a:pPr>
            <a:r>
              <a:rPr lang="fr-FR" sz="1050" kern="100" dirty="0">
                <a:latin typeface="Trebuchet MS" panose="020B0603020202020204" pitchFamily="34" charset="0"/>
                <a:cs typeface="Times New Roman" panose="02020603050405020304" pitchFamily="18" charset="0"/>
              </a:rPr>
              <a:t>Ce projet vise à :</a:t>
            </a:r>
          </a:p>
          <a:p>
            <a:pPr marL="0" lvl="1" algn="just">
              <a:tabLst>
                <a:tab pos="85725" algn="l"/>
              </a:tabLst>
            </a:pPr>
            <a:endParaRPr lang="fr-FR" sz="1050" kern="100" dirty="0">
              <a:latin typeface="Trebuchet MS" panose="020B0603020202020204" pitchFamily="34" charset="0"/>
              <a:cs typeface="Times New Roman" panose="02020603050405020304" pitchFamily="18" charset="0"/>
            </a:endParaRPr>
          </a:p>
          <a:p>
            <a:pPr marL="171450" lvl="1" indent="-171450" algn="just">
              <a:buFont typeface="Arial" panose="020B0604020202020204" pitchFamily="34" charset="0"/>
              <a:buChar char="•"/>
              <a:tabLst>
                <a:tab pos="85725" algn="l"/>
              </a:tabLst>
            </a:pPr>
            <a:r>
              <a:rPr lang="fr-FR" sz="1050" kern="100" dirty="0">
                <a:latin typeface="Trebuchet MS" panose="020B0603020202020204" pitchFamily="34" charset="0"/>
                <a:cs typeface="Times New Roman" panose="02020603050405020304" pitchFamily="18" charset="0"/>
              </a:rPr>
              <a:t>Développer et mettre en œuvre une nouvelle technique non invasive pour l'échantillonnage des écureuils sauvages au Cameroun, afin d'obtenir un grand nombre d'échantillons à travers différentes saisons. Cette technique vise à surmonter les défis liés à la capture des écureuils et à évaluer la présence de matériel viral du </a:t>
            </a:r>
            <a:r>
              <a:rPr lang="fr-FR" sz="1050" kern="100" dirty="0" err="1">
                <a:latin typeface="Trebuchet MS" panose="020B0603020202020204" pitchFamily="34" charset="0"/>
                <a:cs typeface="Times New Roman" panose="02020603050405020304" pitchFamily="18" charset="0"/>
              </a:rPr>
              <a:t>monkeypox</a:t>
            </a:r>
            <a:r>
              <a:rPr lang="fr-FR" sz="1050" kern="100" dirty="0">
                <a:latin typeface="Trebuchet MS" panose="020B0603020202020204" pitchFamily="34" charset="0"/>
                <a:cs typeface="Times New Roman" panose="02020603050405020304" pitchFamily="18" charset="0"/>
              </a:rPr>
              <a:t> (MPXV) chez ces espèces réservoirs.</a:t>
            </a:r>
          </a:p>
          <a:p>
            <a:pPr marL="0" lvl="1" algn="just">
              <a:tabLst>
                <a:tab pos="85725" algn="l"/>
              </a:tabLst>
            </a:pPr>
            <a:endParaRPr lang="fr-FR" sz="1050" kern="100" dirty="0">
              <a:latin typeface="Trebuchet MS" panose="020B0603020202020204" pitchFamily="34" charset="0"/>
              <a:cs typeface="Times New Roman" panose="02020603050405020304" pitchFamily="18" charset="0"/>
            </a:endParaRPr>
          </a:p>
          <a:p>
            <a:pPr marL="171450" lvl="1" indent="-171450" algn="just">
              <a:buFont typeface="Arial" panose="020B0604020202020204" pitchFamily="34" charset="0"/>
              <a:buChar char="•"/>
              <a:tabLst>
                <a:tab pos="85725" algn="l"/>
              </a:tabLst>
            </a:pPr>
            <a:r>
              <a:rPr lang="fr-FR" sz="1050" kern="100" dirty="0">
                <a:latin typeface="Trebuchet MS" panose="020B0603020202020204" pitchFamily="34" charset="0"/>
                <a:cs typeface="Times New Roman" panose="02020603050405020304" pitchFamily="18" charset="0"/>
              </a:rPr>
              <a:t>Étudier les différences dans la détection du MPXV entre les espèces d'écureuils et les saisons en analysant les échantillons obtenus. Cela contribuera à une meilleure compréhension des dynamiques de circulation du MPXV en Afrique centrale et informera les efforts de surveillance pour identifier les périodes de risque accru et les schémas de propagation du virus sur de vastes zones.</a:t>
            </a:r>
          </a:p>
          <a:p>
            <a:pPr marL="171450" lvl="1" indent="-171450" algn="just">
              <a:buFont typeface="Arial" panose="020B0604020202020204" pitchFamily="34" charset="0"/>
              <a:buChar char="•"/>
              <a:tabLst>
                <a:tab pos="85725" algn="l"/>
              </a:tabLst>
            </a:pPr>
            <a:endParaRPr lang="fr-FR" sz="1050" kern="100" dirty="0">
              <a:latin typeface="Trebuchet MS" panose="020B0603020202020204" pitchFamily="34" charset="0"/>
              <a:cs typeface="Times New Roman" panose="02020603050405020304" pitchFamily="18" charset="0"/>
            </a:endParaRPr>
          </a:p>
          <a:p>
            <a:pPr marL="0" lvl="1" algn="just">
              <a:tabLst>
                <a:tab pos="85725" algn="l"/>
              </a:tabLst>
            </a:pPr>
            <a:r>
              <a:rPr lang="fr-FR" sz="1050" kern="100" dirty="0">
                <a:latin typeface="Trebuchet MS" panose="020B0603020202020204" pitchFamily="34" charset="0"/>
                <a:cs typeface="Times New Roman" panose="02020603050405020304" pitchFamily="18" charset="0"/>
              </a:rPr>
              <a:t>En 2024, le CRESAR a démontré l’efficacité de ses protocoles d’extraction et d’amplification en atteignant un taux de réalisation des tests de 100 % pour les 1 450 échantillons collectés. </a:t>
            </a:r>
            <a:endParaRPr lang="fr-BE" sz="1050" kern="100" dirty="0">
              <a:latin typeface="Trebuchet MS" panose="020B0603020202020204" pitchFamily="34" charset="0"/>
              <a:cs typeface="Times New Roman" panose="02020603050405020304" pitchFamily="18" charset="0"/>
            </a:endParaRPr>
          </a:p>
        </p:txBody>
      </p:sp>
      <p:sp>
        <p:nvSpPr>
          <p:cNvPr id="14" name="object 14"/>
          <p:cNvSpPr txBox="1">
            <a:spLocks noGrp="1"/>
          </p:cNvSpPr>
          <p:nvPr>
            <p:ph type="sldNum" sz="quarter" idx="7"/>
          </p:nvPr>
        </p:nvSpPr>
        <p:spPr>
          <a:xfrm>
            <a:off x="2632329" y="7119749"/>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a:t>d’activités </a:t>
            </a:r>
            <a:fld id="{81D60167-4931-47E6-BA6A-407CBD079E47}" type="slidenum">
              <a:rPr spc="65" dirty="0">
                <a:solidFill>
                  <a:srgbClr val="FFFFFF"/>
                </a:solidFill>
                <a:latin typeface="Arial"/>
                <a:cs typeface="Arial"/>
              </a:rPr>
              <a:t>21</a:t>
            </a:fld>
            <a:r>
              <a:rP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15" name="object 4"/>
          <p:cNvSpPr/>
          <p:nvPr/>
        </p:nvSpPr>
        <p:spPr>
          <a:xfrm>
            <a:off x="0" y="1271"/>
            <a:ext cx="7533315" cy="649979"/>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endParaRPr sz="3200" kern="0" spc="15" dirty="0">
              <a:solidFill>
                <a:schemeClr val="bg1"/>
              </a:solidFill>
              <a:latin typeface="Bahnschrift SemiBold Condensed" panose="020B0502040204020203" pitchFamily="34" charset="0"/>
              <a:ea typeface="+mj-ea"/>
              <a:cs typeface="+mj-cs"/>
            </a:endParaRPr>
          </a:p>
        </p:txBody>
      </p:sp>
      <p:sp>
        <p:nvSpPr>
          <p:cNvPr id="16" name="object 18"/>
          <p:cNvSpPr/>
          <p:nvPr/>
        </p:nvSpPr>
        <p:spPr>
          <a:xfrm>
            <a:off x="0" y="0"/>
            <a:ext cx="622559" cy="620347"/>
          </a:xfrm>
          <a:prstGeom prst="rect">
            <a:avLst/>
          </a:prstGeom>
          <a:blipFill>
            <a:blip r:embed="rId2" cstate="print"/>
            <a:stretch>
              <a:fillRect/>
            </a:stretch>
          </a:blipFill>
        </p:spPr>
        <p:txBody>
          <a:bodyPr wrap="square" lIns="0" tIns="0" rIns="0" bIns="0" rtlCol="0"/>
          <a:lstStyle/>
          <a:p>
            <a:endParaRPr/>
          </a:p>
        </p:txBody>
      </p:sp>
      <p:sp>
        <p:nvSpPr>
          <p:cNvPr id="17" name="object 8"/>
          <p:cNvSpPr/>
          <p:nvPr/>
        </p:nvSpPr>
        <p:spPr>
          <a:xfrm>
            <a:off x="135206" y="782232"/>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sp>
        <p:nvSpPr>
          <p:cNvPr id="5" name="ZoneTexte 4">
            <a:extLst>
              <a:ext uri="{FF2B5EF4-FFF2-40B4-BE49-F238E27FC236}">
                <a16:creationId xmlns:a16="http://schemas.microsoft.com/office/drawing/2014/main" id="{B14861CB-C78C-A0BD-C41D-08D867FB6F20}"/>
              </a:ext>
            </a:extLst>
          </p:cNvPr>
          <p:cNvSpPr txBox="1"/>
          <p:nvPr/>
        </p:nvSpPr>
        <p:spPr>
          <a:xfrm>
            <a:off x="3922266" y="1044487"/>
            <a:ext cx="3196532" cy="3922420"/>
          </a:xfrm>
          <a:prstGeom prst="rect">
            <a:avLst/>
          </a:prstGeom>
          <a:noFill/>
        </p:spPr>
        <p:txBody>
          <a:bodyPr wrap="square">
            <a:spAutoFit/>
          </a:bodyPr>
          <a:lstStyle/>
          <a:p>
            <a:pPr marL="0" lvl="1" algn="just">
              <a:lnSpc>
                <a:spcPts val="1500"/>
              </a:lnSpc>
              <a:tabLst>
                <a:tab pos="85725" algn="l"/>
              </a:tabLst>
            </a:pPr>
            <a:r>
              <a:rPr lang="fr-FR" sz="1050" kern="100" dirty="0">
                <a:latin typeface="Trebuchet MS" panose="020B0603020202020204" pitchFamily="34" charset="0"/>
                <a:cs typeface="Times New Roman" panose="02020603050405020304" pitchFamily="18" charset="0"/>
              </a:rPr>
              <a:t>Bien qu’aucun cas de MPXV n’ait été détecté, le projet a validé ses méthodes grâce à l’utilisation de contrôles rigoureux, garantissant une grande précision et fiabilité des résultats.</a:t>
            </a:r>
          </a:p>
          <a:p>
            <a:pPr marL="0" lvl="1" algn="just">
              <a:lnSpc>
                <a:spcPts val="1500"/>
              </a:lnSpc>
              <a:tabLst>
                <a:tab pos="85725" algn="l"/>
              </a:tabLst>
            </a:pPr>
            <a:r>
              <a:rPr lang="fr-FR" sz="1050" kern="100" dirty="0">
                <a:latin typeface="Trebuchet MS" panose="020B0603020202020204" pitchFamily="34" charset="0"/>
                <a:cs typeface="Times New Roman" panose="02020603050405020304" pitchFamily="18" charset="0"/>
              </a:rPr>
              <a:t>Ce projet a mobilisé une équipe multisectorielle comprenant HEADA, MOSAIC et CRESAR, en collaboration avec des partenaires gouvernementaux tels que le MINFOF. Cette synergie a renforcé la surveillance environnementale et contribué à l’amélioration de la santé publique au Cameroun. </a:t>
            </a:r>
          </a:p>
          <a:p>
            <a:pPr marL="0" lvl="1" algn="just">
              <a:lnSpc>
                <a:spcPts val="1500"/>
              </a:lnSpc>
              <a:tabLst>
                <a:tab pos="85725" algn="l"/>
              </a:tabLst>
            </a:pPr>
            <a:r>
              <a:rPr lang="fr-FR" sz="1050" kern="100" dirty="0">
                <a:latin typeface="Trebuchet MS" panose="020B0603020202020204" pitchFamily="34" charset="0"/>
                <a:cs typeface="Times New Roman" panose="02020603050405020304" pitchFamily="18" charset="0"/>
              </a:rPr>
              <a:t>L’absence de cas positifs souligne toutefois la nécessité d’une surveillance continue et d’un élargissement des capacités de dépistage pour maintenir la vigilance face aux maladies zoonotiques émergentes. Par ailleurs, la validation des protocoles par la comparaison avec les données d’un projet </a:t>
            </a:r>
            <a:r>
              <a:rPr lang="fr-FR" sz="1050" kern="100" dirty="0" err="1">
                <a:latin typeface="Trebuchet MS" panose="020B0603020202020204" pitchFamily="34" charset="0"/>
                <a:cs typeface="Times New Roman" panose="02020603050405020304" pitchFamily="18" charset="0"/>
              </a:rPr>
              <a:t>Monkeypox</a:t>
            </a:r>
            <a:r>
              <a:rPr lang="fr-FR" sz="1050" kern="100" dirty="0">
                <a:latin typeface="Trebuchet MS" panose="020B0603020202020204" pitchFamily="34" charset="0"/>
                <a:cs typeface="Times New Roman" panose="02020603050405020304" pitchFamily="18" charset="0"/>
              </a:rPr>
              <a:t> de 2016 confirme la fiabilité des analyses actuelles et futures.</a:t>
            </a:r>
          </a:p>
        </p:txBody>
      </p:sp>
      <p:pic>
        <p:nvPicPr>
          <p:cNvPr id="4" name="Image 3">
            <a:extLst>
              <a:ext uri="{FF2B5EF4-FFF2-40B4-BE49-F238E27FC236}">
                <a16:creationId xmlns:a16="http://schemas.microsoft.com/office/drawing/2014/main" id="{FE432ECF-9C52-0275-AC47-518AD08A9F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9150" y="4968318"/>
            <a:ext cx="1576980" cy="1765435"/>
          </a:xfrm>
          <a:prstGeom prst="rect">
            <a:avLst/>
          </a:prstGeom>
          <a:noFill/>
          <a:ln>
            <a:noFill/>
          </a:ln>
        </p:spPr>
      </p:pic>
      <p:pic>
        <p:nvPicPr>
          <p:cNvPr id="7" name="Image 6">
            <a:extLst>
              <a:ext uri="{FF2B5EF4-FFF2-40B4-BE49-F238E27FC236}">
                <a16:creationId xmlns:a16="http://schemas.microsoft.com/office/drawing/2014/main" id="{0C5ABABB-C020-ED70-5CE9-5BF526CE3B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996" y="4968318"/>
            <a:ext cx="1383804" cy="1765436"/>
          </a:xfrm>
          <a:prstGeom prst="rect">
            <a:avLst/>
          </a:prstGeom>
        </p:spPr>
      </p:pic>
      <p:sp>
        <p:nvSpPr>
          <p:cNvPr id="9" name="Espace réservé du texte 2">
            <a:extLst>
              <a:ext uri="{FF2B5EF4-FFF2-40B4-BE49-F238E27FC236}">
                <a16:creationId xmlns:a16="http://schemas.microsoft.com/office/drawing/2014/main" id="{360EA654-FD06-1156-A7C8-C7FDD854B28F}"/>
              </a:ext>
            </a:extLst>
          </p:cNvPr>
          <p:cNvSpPr txBox="1">
            <a:spLocks/>
          </p:cNvSpPr>
          <p:nvPr/>
        </p:nvSpPr>
        <p:spPr>
          <a:xfrm rot="10800000" flipV="1">
            <a:off x="3994276" y="6761815"/>
            <a:ext cx="1576979" cy="107722"/>
          </a:xfrm>
          <a:prstGeom prst="rect">
            <a:avLst/>
          </a:prstGeom>
        </p:spPr>
        <p:txBody>
          <a:bodyPr wrap="square" lIns="0" tIns="0" rIns="0" bIns="0">
            <a:spAutoFit/>
          </a:bodyPr>
          <a:lstStyle>
            <a:lvl1pPr marL="0">
              <a:defRPr sz="1100" b="0" i="0">
                <a:solidFill>
                  <a:schemeClr val="tx1"/>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fr-FR" sz="700" kern="0" dirty="0"/>
              <a:t>Collecte d’échantillons sur le terrain</a:t>
            </a:r>
            <a:endParaRPr lang="fr-CM" sz="700" kern="0" dirty="0"/>
          </a:p>
        </p:txBody>
      </p:sp>
      <p:sp>
        <p:nvSpPr>
          <p:cNvPr id="10" name="Espace réservé du texte 2">
            <a:extLst>
              <a:ext uri="{FF2B5EF4-FFF2-40B4-BE49-F238E27FC236}">
                <a16:creationId xmlns:a16="http://schemas.microsoft.com/office/drawing/2014/main" id="{FBBB4B00-CF4F-A2BB-BED0-F1D0817ED98C}"/>
              </a:ext>
            </a:extLst>
          </p:cNvPr>
          <p:cNvSpPr txBox="1">
            <a:spLocks/>
          </p:cNvSpPr>
          <p:nvPr/>
        </p:nvSpPr>
        <p:spPr>
          <a:xfrm rot="10800000" flipV="1">
            <a:off x="5734992" y="6773477"/>
            <a:ext cx="1383806" cy="107723"/>
          </a:xfrm>
          <a:prstGeom prst="rect">
            <a:avLst/>
          </a:prstGeom>
        </p:spPr>
        <p:txBody>
          <a:bodyPr wrap="square" lIns="0" tIns="0" rIns="0" bIns="0">
            <a:spAutoFit/>
          </a:bodyPr>
          <a:lstStyle>
            <a:lvl1pPr marL="0">
              <a:defRPr sz="1100" b="0" i="0">
                <a:solidFill>
                  <a:schemeClr val="tx1"/>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fr-FR" sz="700" kern="0" dirty="0" err="1"/>
              <a:t>Testing</a:t>
            </a:r>
            <a:r>
              <a:rPr lang="fr-FR" sz="700" kern="0" dirty="0"/>
              <a:t> au laboratoire du CRESAR</a:t>
            </a:r>
            <a:endParaRPr lang="fr-CM" sz="700" kern="0" dirty="0"/>
          </a:p>
        </p:txBody>
      </p:sp>
      <p:sp>
        <p:nvSpPr>
          <p:cNvPr id="2" name="object 7">
            <a:extLst>
              <a:ext uri="{FF2B5EF4-FFF2-40B4-BE49-F238E27FC236}">
                <a16:creationId xmlns:a16="http://schemas.microsoft.com/office/drawing/2014/main" id="{C6527F0C-F110-E37C-6412-9188ADB62D21}"/>
              </a:ext>
            </a:extLst>
          </p:cNvPr>
          <p:cNvSpPr txBox="1">
            <a:spLocks noGrp="1"/>
          </p:cNvSpPr>
          <p:nvPr>
            <p:ph type="title"/>
          </p:nvPr>
        </p:nvSpPr>
        <p:spPr>
          <a:xfrm>
            <a:off x="654223" y="143507"/>
            <a:ext cx="6847427" cy="382156"/>
          </a:xfrm>
          <a:prstGeom prst="rect">
            <a:avLst/>
          </a:prstGeom>
        </p:spPr>
        <p:txBody>
          <a:bodyPr vert="horz" wrap="square" lIns="0" tIns="12700" rIns="0" bIns="0" rtlCol="0">
            <a:spAutoFit/>
          </a:bodyPr>
          <a:lstStyle/>
          <a:p>
            <a:r>
              <a:rPr lang="fr-BE" sz="1400" b="1" dirty="0">
                <a:solidFill>
                  <a:schemeClr val="bg1"/>
                </a:solidFill>
              </a:rPr>
              <a:t> </a:t>
            </a:r>
            <a:r>
              <a:rPr lang="fr-BE" sz="2400" b="1" spc="5" dirty="0">
                <a:solidFill>
                  <a:schemeClr val="bg1"/>
                </a:solidFill>
                <a:latin typeface="Noto Sans Arabic SemCond"/>
              </a:rPr>
              <a:t>RECHERCHE DE FINANCEMENTS: Projet MPOX</a:t>
            </a:r>
          </a:p>
        </p:txBody>
      </p:sp>
    </p:spTree>
    <p:extLst>
      <p:ext uri="{BB962C8B-B14F-4D97-AF65-F5344CB8AC3E}">
        <p14:creationId xmlns:p14="http://schemas.microsoft.com/office/powerpoint/2010/main" val="3225511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E98D6-519F-8D39-37BC-D816B82E450F}"/>
            </a:ext>
          </a:extLst>
        </p:cNvPr>
        <p:cNvGrpSpPr/>
        <p:nvPr/>
      </p:nvGrpSpPr>
      <p:grpSpPr>
        <a:xfrm>
          <a:off x="0" y="0"/>
          <a:ext cx="0" cy="0"/>
          <a:chOff x="0" y="0"/>
          <a:chExt cx="0" cy="0"/>
        </a:xfrm>
      </p:grpSpPr>
      <p:sp>
        <p:nvSpPr>
          <p:cNvPr id="14" name="object 14">
            <a:extLst>
              <a:ext uri="{FF2B5EF4-FFF2-40B4-BE49-F238E27FC236}">
                <a16:creationId xmlns:a16="http://schemas.microsoft.com/office/drawing/2014/main" id="{7D8F2862-B053-FB2A-1214-BF071E6E83C4}"/>
              </a:ext>
            </a:extLst>
          </p:cNvPr>
          <p:cNvSpPr txBox="1">
            <a:spLocks noGrp="1"/>
          </p:cNvSpPr>
          <p:nvPr>
            <p:ph type="sldNum" sz="quarter" idx="7"/>
          </p:nvPr>
        </p:nvSpPr>
        <p:spPr>
          <a:xfrm>
            <a:off x="2626122" y="7115927"/>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a:t>d’activités </a:t>
            </a:r>
            <a:fld id="{81D60167-4931-47E6-BA6A-407CBD079E47}" type="slidenum">
              <a:rPr spc="65" dirty="0">
                <a:solidFill>
                  <a:srgbClr val="FFFFFF"/>
                </a:solidFill>
                <a:latin typeface="Arial"/>
                <a:cs typeface="Arial"/>
              </a:rPr>
              <a:t>22</a:t>
            </a:fld>
            <a:r>
              <a:rP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15" name="object 4">
            <a:extLst>
              <a:ext uri="{FF2B5EF4-FFF2-40B4-BE49-F238E27FC236}">
                <a16:creationId xmlns:a16="http://schemas.microsoft.com/office/drawing/2014/main" id="{24FFEB49-399B-C088-4BE6-95EEDB5B9B44}"/>
              </a:ext>
            </a:extLst>
          </p:cNvPr>
          <p:cNvSpPr/>
          <p:nvPr/>
        </p:nvSpPr>
        <p:spPr>
          <a:xfrm>
            <a:off x="-13716" y="8882"/>
            <a:ext cx="7583932" cy="649979"/>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r>
              <a:rPr lang="fr-BE" b="1" dirty="0">
                <a:solidFill>
                  <a:schemeClr val="bg1"/>
                </a:solidFill>
              </a:rPr>
              <a:t>               </a:t>
            </a:r>
            <a:endParaRPr sz="3200" kern="0" spc="15" dirty="0">
              <a:solidFill>
                <a:schemeClr val="bg1"/>
              </a:solidFill>
              <a:latin typeface="Bahnschrift SemiBold Condensed" panose="020B0502040204020203" pitchFamily="34" charset="0"/>
              <a:ea typeface="+mj-ea"/>
              <a:cs typeface="+mj-cs"/>
            </a:endParaRPr>
          </a:p>
        </p:txBody>
      </p:sp>
      <p:sp>
        <p:nvSpPr>
          <p:cNvPr id="16" name="object 18">
            <a:extLst>
              <a:ext uri="{FF2B5EF4-FFF2-40B4-BE49-F238E27FC236}">
                <a16:creationId xmlns:a16="http://schemas.microsoft.com/office/drawing/2014/main" id="{B7D119FE-A45B-BC20-5A54-BFEF7584950C}"/>
              </a:ext>
            </a:extLst>
          </p:cNvPr>
          <p:cNvSpPr/>
          <p:nvPr/>
        </p:nvSpPr>
        <p:spPr>
          <a:xfrm>
            <a:off x="18798" y="8882"/>
            <a:ext cx="622559" cy="620347"/>
          </a:xfrm>
          <a:prstGeom prst="rect">
            <a:avLst/>
          </a:prstGeom>
          <a:blipFill>
            <a:blip r:embed="rId3" cstate="print"/>
            <a:stretch>
              <a:fillRect/>
            </a:stretch>
          </a:blipFill>
        </p:spPr>
        <p:txBody>
          <a:bodyPr wrap="square" lIns="0" tIns="0" rIns="0" bIns="0" rtlCol="0"/>
          <a:lstStyle/>
          <a:p>
            <a:endParaRPr/>
          </a:p>
        </p:txBody>
      </p:sp>
      <p:sp>
        <p:nvSpPr>
          <p:cNvPr id="6" name="Rectangle 1">
            <a:extLst>
              <a:ext uri="{FF2B5EF4-FFF2-40B4-BE49-F238E27FC236}">
                <a16:creationId xmlns:a16="http://schemas.microsoft.com/office/drawing/2014/main" id="{E3E57C19-7537-C8FA-8E52-9D4683EE8309}"/>
              </a:ext>
            </a:extLst>
          </p:cNvPr>
          <p:cNvSpPr>
            <a:spLocks noChangeArrowheads="1"/>
          </p:cNvSpPr>
          <p:nvPr/>
        </p:nvSpPr>
        <p:spPr bwMode="auto">
          <a:xfrm flipH="1">
            <a:off x="330077" y="922795"/>
            <a:ext cx="316014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fr-FR" sz="1050" dirty="0">
                <a:latin typeface="Trebuchet MS" panose="020B0603020202020204" pitchFamily="34" charset="0"/>
              </a:rPr>
              <a:t>Depuis plus de deux décennies, le Centers for </a:t>
            </a:r>
            <a:r>
              <a:rPr lang="fr-FR" sz="1050" dirty="0" err="1">
                <a:latin typeface="Trebuchet MS" panose="020B0603020202020204" pitchFamily="34" charset="0"/>
              </a:rPr>
              <a:t>Disease</a:t>
            </a:r>
            <a:r>
              <a:rPr lang="fr-FR" sz="1050" dirty="0">
                <a:latin typeface="Trebuchet MS" panose="020B0603020202020204" pitchFamily="34" charset="0"/>
              </a:rPr>
              <a:t> Control and Prevention (CDC) collabore avec le Cameroun à travers des initiatives phares telles que le PEPFAR, le Global </a:t>
            </a:r>
            <a:r>
              <a:rPr lang="fr-FR" sz="1050" dirty="0" err="1">
                <a:latin typeface="Trebuchet MS" panose="020B0603020202020204" pitchFamily="34" charset="0"/>
              </a:rPr>
              <a:t>Health</a:t>
            </a:r>
            <a:r>
              <a:rPr lang="fr-FR" sz="1050" dirty="0">
                <a:latin typeface="Trebuchet MS" panose="020B0603020202020204" pitchFamily="34" charset="0"/>
              </a:rPr>
              <a:t> Security Agenda (GHSA) et le </a:t>
            </a:r>
            <a:r>
              <a:rPr lang="fr-FR" sz="1050" dirty="0" err="1">
                <a:latin typeface="Trebuchet MS" panose="020B0603020202020204" pitchFamily="34" charset="0"/>
              </a:rPr>
              <a:t>President’s</a:t>
            </a:r>
            <a:r>
              <a:rPr lang="fr-FR" sz="1050" dirty="0">
                <a:latin typeface="Trebuchet MS" panose="020B0603020202020204" pitchFamily="34" charset="0"/>
              </a:rPr>
              <a:t> Malaria Initiative (PMI). En partenariat avec le Ministère de la Santé Publique et l'organisation HEADA, le CDC soutient le renforcement des capacités de santé publique du Cameroun dans les domaines de la surveillance épidémiologique, de la gestion des urgences sanitaires et de l'amélioration des systèmes de laboratoire.</a:t>
            </a:r>
          </a:p>
          <a:p>
            <a:pPr algn="just"/>
            <a:r>
              <a:rPr lang="fr-FR" sz="1050" dirty="0">
                <a:latin typeface="Trebuchet MS" panose="020B0603020202020204" pitchFamily="34" charset="0"/>
              </a:rPr>
              <a:t>Le 10 septembre 2024, lors d'une cérémonie organisée à l'Hôtel Hilton à Yaoundé, HEADA a été honorée pour sa contribution remarquable en tant que partenaire stratégique depuis plus de 10 ans. Cette distinction souligne l'impact positif des efforts conjoints pour améliorer la santé publique et renforcer la résilience du système de santé au Cameroun.</a:t>
            </a:r>
          </a:p>
        </p:txBody>
      </p:sp>
      <p:sp>
        <p:nvSpPr>
          <p:cNvPr id="7" name="ZoneTexte 6">
            <a:extLst>
              <a:ext uri="{FF2B5EF4-FFF2-40B4-BE49-F238E27FC236}">
                <a16:creationId xmlns:a16="http://schemas.microsoft.com/office/drawing/2014/main" id="{331B718B-E657-E3D0-111C-32471FD187DB}"/>
              </a:ext>
            </a:extLst>
          </p:cNvPr>
          <p:cNvSpPr txBox="1"/>
          <p:nvPr/>
        </p:nvSpPr>
        <p:spPr>
          <a:xfrm>
            <a:off x="149671" y="681528"/>
            <a:ext cx="3419247" cy="307777"/>
          </a:xfrm>
          <a:prstGeom prst="rect">
            <a:avLst/>
          </a:prstGeom>
          <a:noFill/>
        </p:spPr>
        <p:txBody>
          <a:bodyPr wrap="square" rtlCol="0">
            <a:spAutoFit/>
          </a:bodyPr>
          <a:lstStyle/>
          <a:p>
            <a:pPr algn="ctr"/>
            <a:r>
              <a:rPr lang="en-US" sz="1400" b="1" dirty="0">
                <a:solidFill>
                  <a:srgbClr val="0F8F8E"/>
                </a:solidFill>
                <a:latin typeface="Times New Roman" panose="02020603050405020304" pitchFamily="18" charset="0"/>
                <a:cs typeface="Times New Roman" panose="02020603050405020304" pitchFamily="18" charset="0"/>
              </a:rPr>
              <a:t>CDC-CAMEROUN: 20e </a:t>
            </a:r>
            <a:r>
              <a:rPr lang="en-US" sz="1400" b="1" dirty="0" err="1">
                <a:solidFill>
                  <a:srgbClr val="0F8F8E"/>
                </a:solidFill>
                <a:latin typeface="Times New Roman" panose="02020603050405020304" pitchFamily="18" charset="0"/>
                <a:cs typeface="Times New Roman" panose="02020603050405020304" pitchFamily="18" charset="0"/>
              </a:rPr>
              <a:t>Anniversaire</a:t>
            </a:r>
            <a:endParaRPr lang="en-CM" sz="1400" b="1" dirty="0">
              <a:solidFill>
                <a:srgbClr val="0F8F8E"/>
              </a:solidFill>
              <a:latin typeface="Times New Roman" panose="02020603050405020304" pitchFamily="18" charset="0"/>
              <a:cs typeface="Times New Roman" panose="02020603050405020304" pitchFamily="18" charset="0"/>
            </a:endParaRPr>
          </a:p>
        </p:txBody>
      </p:sp>
      <p:pic>
        <p:nvPicPr>
          <p:cNvPr id="11" name="Image 10">
            <a:extLst>
              <a:ext uri="{FF2B5EF4-FFF2-40B4-BE49-F238E27FC236}">
                <a16:creationId xmlns:a16="http://schemas.microsoft.com/office/drawing/2014/main" id="{95255EBA-519E-58DC-117D-BDDF4DFA64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74" y="4306354"/>
            <a:ext cx="2114040" cy="2410835"/>
          </a:xfrm>
          <a:prstGeom prst="rect">
            <a:avLst/>
          </a:prstGeom>
        </p:spPr>
      </p:pic>
      <p:pic>
        <p:nvPicPr>
          <p:cNvPr id="19" name="Image 18">
            <a:extLst>
              <a:ext uri="{FF2B5EF4-FFF2-40B4-BE49-F238E27FC236}">
                <a16:creationId xmlns:a16="http://schemas.microsoft.com/office/drawing/2014/main" id="{11B0FCE3-6DF2-F39C-DEF1-B9034FC5FA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5586" y="766014"/>
            <a:ext cx="3125032" cy="2545639"/>
          </a:xfrm>
          <a:prstGeom prst="rect">
            <a:avLst/>
          </a:prstGeom>
        </p:spPr>
      </p:pic>
      <p:sp>
        <p:nvSpPr>
          <p:cNvPr id="2" name="object 8">
            <a:extLst>
              <a:ext uri="{FF2B5EF4-FFF2-40B4-BE49-F238E27FC236}">
                <a16:creationId xmlns:a16="http://schemas.microsoft.com/office/drawing/2014/main" id="{A3BAD6F8-E264-AE34-1B16-BCDF612C751F}"/>
              </a:ext>
            </a:extLst>
          </p:cNvPr>
          <p:cNvSpPr/>
          <p:nvPr/>
        </p:nvSpPr>
        <p:spPr>
          <a:xfrm>
            <a:off x="41787" y="766014"/>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sp>
        <p:nvSpPr>
          <p:cNvPr id="3" name="Rectangle 1">
            <a:extLst>
              <a:ext uri="{FF2B5EF4-FFF2-40B4-BE49-F238E27FC236}">
                <a16:creationId xmlns:a16="http://schemas.microsoft.com/office/drawing/2014/main" id="{76C815C6-2D32-E584-072C-78F08A70C53F}"/>
              </a:ext>
            </a:extLst>
          </p:cNvPr>
          <p:cNvSpPr>
            <a:spLocks noChangeArrowheads="1"/>
          </p:cNvSpPr>
          <p:nvPr/>
        </p:nvSpPr>
        <p:spPr bwMode="auto">
          <a:xfrm flipH="1">
            <a:off x="3842109" y="3395817"/>
            <a:ext cx="3320516" cy="1654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a:solidFill>
                  <a:srgbClr val="0F8F8E"/>
                </a:solidFill>
                <a:latin typeface="Times New Roman" panose="02020603050405020304" pitchFamily="18" charset="0"/>
                <a:cs typeface="Times New Roman" panose="02020603050405020304" pitchFamily="18" charset="0"/>
              </a:rPr>
              <a:t>DES ETUDIANTS A HEADA</a:t>
            </a:r>
          </a:p>
          <a:p>
            <a:endParaRPr lang="fr-FR" sz="1400" b="1" dirty="0">
              <a:solidFill>
                <a:srgbClr val="0F8F8E"/>
              </a:solidFill>
              <a:latin typeface="Times New Roman" panose="02020603050405020304" pitchFamily="18" charset="0"/>
              <a:cs typeface="Times New Roman" panose="02020603050405020304" pitchFamily="18" charset="0"/>
            </a:endParaRPr>
          </a:p>
          <a:p>
            <a:pPr algn="just"/>
            <a:r>
              <a:rPr lang="fr-FR" sz="1050" dirty="0"/>
              <a:t>En 2024, HEADA a eu le plaisir d'accueillir cinq étudiants inscrits en Master 1 de Santé Publique pour un stage académique. Ces étudiants ont bénéficié d'une opportunité d'apprentissage et d'immersion professionnelle à travers un stage d'une durée de quatre mois, renforçant ainsi leurs compétences et contribuant aux activités de l'organisation.</a:t>
            </a:r>
            <a:endParaRPr lang="en-CM" sz="1050" dirty="0">
              <a:latin typeface="Trebuchet MS" panose="020B0603020202020204" pitchFamily="34" charset="0"/>
            </a:endParaRPr>
          </a:p>
        </p:txBody>
      </p:sp>
      <p:pic>
        <p:nvPicPr>
          <p:cNvPr id="4" name="Image 3">
            <a:extLst>
              <a:ext uri="{FF2B5EF4-FFF2-40B4-BE49-F238E27FC236}">
                <a16:creationId xmlns:a16="http://schemas.microsoft.com/office/drawing/2014/main" id="{401CADAB-3A6E-B95F-270B-13ED68CD4672}"/>
              </a:ext>
            </a:extLst>
          </p:cNvPr>
          <p:cNvPicPr>
            <a:picLocks noChangeAspect="1"/>
          </p:cNvPicPr>
          <p:nvPr/>
        </p:nvPicPr>
        <p:blipFill>
          <a:blip r:embed="rId6" cstate="print">
            <a:extLst>
              <a:ext uri="{28A0092B-C50C-407E-A947-70E740481C1C}">
                <a14:useLocalDpi xmlns:a14="http://schemas.microsoft.com/office/drawing/2010/main" val="0"/>
              </a:ext>
            </a:extLst>
          </a:blip>
          <a:srcRect l="7849"/>
          <a:stretch/>
        </p:blipFill>
        <p:spPr>
          <a:xfrm>
            <a:off x="3965586" y="5050115"/>
            <a:ext cx="3125032" cy="1899661"/>
          </a:xfrm>
          <a:prstGeom prst="rect">
            <a:avLst/>
          </a:prstGeom>
        </p:spPr>
      </p:pic>
      <p:sp>
        <p:nvSpPr>
          <p:cNvPr id="5" name="object 8">
            <a:extLst>
              <a:ext uri="{FF2B5EF4-FFF2-40B4-BE49-F238E27FC236}">
                <a16:creationId xmlns:a16="http://schemas.microsoft.com/office/drawing/2014/main" id="{7ABDAFEF-088F-182B-8390-F2EF1BD6DF53}"/>
              </a:ext>
            </a:extLst>
          </p:cNvPr>
          <p:cNvSpPr/>
          <p:nvPr/>
        </p:nvSpPr>
        <p:spPr>
          <a:xfrm>
            <a:off x="3494625" y="3494011"/>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sp>
        <p:nvSpPr>
          <p:cNvPr id="8" name="object 7">
            <a:extLst>
              <a:ext uri="{FF2B5EF4-FFF2-40B4-BE49-F238E27FC236}">
                <a16:creationId xmlns:a16="http://schemas.microsoft.com/office/drawing/2014/main" id="{DAFE2600-A6D4-254C-3E0E-925ED25EC090}"/>
              </a:ext>
            </a:extLst>
          </p:cNvPr>
          <p:cNvSpPr txBox="1">
            <a:spLocks noGrp="1"/>
          </p:cNvSpPr>
          <p:nvPr>
            <p:ph type="title"/>
          </p:nvPr>
        </p:nvSpPr>
        <p:spPr>
          <a:xfrm>
            <a:off x="709073" y="135233"/>
            <a:ext cx="6847427" cy="382156"/>
          </a:xfrm>
          <a:prstGeom prst="rect">
            <a:avLst/>
          </a:prstGeom>
        </p:spPr>
        <p:txBody>
          <a:bodyPr vert="horz" wrap="square" lIns="0" tIns="12700" rIns="0" bIns="0" rtlCol="0">
            <a:spAutoFit/>
          </a:bodyPr>
          <a:lstStyle/>
          <a:p>
            <a:r>
              <a:rPr lang="fr-BE" sz="2400" b="1" spc="5" dirty="0">
                <a:solidFill>
                  <a:schemeClr val="bg1"/>
                </a:solidFill>
                <a:latin typeface="Noto Sans Arabic SemCond"/>
              </a:rPr>
              <a:t>SUCCESS STORIES</a:t>
            </a:r>
          </a:p>
        </p:txBody>
      </p:sp>
    </p:spTree>
    <p:extLst>
      <p:ext uri="{BB962C8B-B14F-4D97-AF65-F5344CB8AC3E}">
        <p14:creationId xmlns:p14="http://schemas.microsoft.com/office/powerpoint/2010/main" val="1976799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7742" y="841821"/>
            <a:ext cx="3194485" cy="6315575"/>
          </a:xfrm>
          <a:prstGeom prst="rect">
            <a:avLst/>
          </a:prstGeom>
        </p:spPr>
        <p:txBody>
          <a:bodyPr vert="horz" wrap="square" lIns="0" tIns="12700" rIns="0" bIns="0" rtlCol="0">
            <a:spAutoFit/>
          </a:bodyPr>
          <a:lstStyle/>
          <a:p>
            <a:pPr marL="12700" marR="5080" algn="just">
              <a:lnSpc>
                <a:spcPts val="1400"/>
              </a:lnSpc>
              <a:spcBef>
                <a:spcPts val="40"/>
              </a:spcBef>
            </a:pPr>
            <a:r>
              <a:rPr lang="fr-BE" sz="1100" spc="60" dirty="0">
                <a:latin typeface="Trebuchet MS"/>
                <a:cs typeface="Trebuchet MS"/>
              </a:rPr>
              <a:t>En ce qui concerne le </a:t>
            </a:r>
            <a:r>
              <a:rPr lang="fr-BE" sz="1100" spc="5" dirty="0">
                <a:latin typeface="Trebuchet MS"/>
                <a:cs typeface="Trebuchet MS"/>
              </a:rPr>
              <a:t> </a:t>
            </a:r>
            <a:r>
              <a:rPr lang="fr-BE" sz="1100" spc="80" dirty="0">
                <a:latin typeface="Trebuchet MS"/>
                <a:cs typeface="Trebuchet MS"/>
              </a:rPr>
              <a:t>développement  </a:t>
            </a:r>
            <a:r>
              <a:rPr lang="fr-BE" sz="1100" spc="75" dirty="0">
                <a:latin typeface="Trebuchet MS"/>
                <a:cs typeface="Trebuchet MS"/>
              </a:rPr>
              <a:t>des </a:t>
            </a:r>
            <a:r>
              <a:rPr lang="fr-BE" sz="1100" spc="20" dirty="0">
                <a:latin typeface="Trebuchet MS"/>
                <a:cs typeface="Trebuchet MS"/>
              </a:rPr>
              <a:t>collaborations </a:t>
            </a:r>
            <a:r>
              <a:rPr lang="fr-BE" sz="1100" spc="130" dirty="0">
                <a:latin typeface="Trebuchet MS"/>
                <a:cs typeface="Trebuchet MS"/>
              </a:rPr>
              <a:t>avec </a:t>
            </a:r>
            <a:r>
              <a:rPr lang="fr-BE" sz="1100" spc="-5" dirty="0">
                <a:latin typeface="Trebuchet MS"/>
                <a:cs typeface="Trebuchet MS"/>
              </a:rPr>
              <a:t>les </a:t>
            </a:r>
            <a:r>
              <a:rPr lang="fr-BE" sz="1100" spc="25" dirty="0">
                <a:latin typeface="Trebuchet MS"/>
                <a:cs typeface="Trebuchet MS"/>
              </a:rPr>
              <a:t>autres  </a:t>
            </a:r>
            <a:r>
              <a:rPr lang="fr-BE" sz="1100" spc="-15" dirty="0">
                <a:latin typeface="Trebuchet MS"/>
                <a:cs typeface="Trebuchet MS"/>
              </a:rPr>
              <a:t>institutions </a:t>
            </a:r>
            <a:r>
              <a:rPr lang="fr-BE" sz="1100" spc="25" dirty="0">
                <a:latin typeface="Trebuchet MS"/>
                <a:cs typeface="Trebuchet MS"/>
              </a:rPr>
              <a:t>et </a:t>
            </a:r>
            <a:r>
              <a:rPr lang="fr-BE" sz="1100" spc="40" dirty="0">
                <a:latin typeface="Trebuchet MS"/>
                <a:cs typeface="Trebuchet MS"/>
              </a:rPr>
              <a:t>organisations poursuivant </a:t>
            </a:r>
            <a:r>
              <a:rPr lang="fr-BE" sz="1100" spc="-5" dirty="0">
                <a:latin typeface="Trebuchet MS"/>
                <a:cs typeface="Trebuchet MS"/>
              </a:rPr>
              <a:t>les </a:t>
            </a:r>
            <a:r>
              <a:rPr lang="fr-BE" sz="1100" spc="85" dirty="0">
                <a:latin typeface="Trebuchet MS"/>
                <a:cs typeface="Trebuchet MS"/>
              </a:rPr>
              <a:t>mêmes </a:t>
            </a:r>
            <a:r>
              <a:rPr lang="fr-BE" sz="1100" spc="10" dirty="0">
                <a:latin typeface="Trebuchet MS"/>
                <a:cs typeface="Trebuchet MS"/>
              </a:rPr>
              <a:t>objectifs, HEADA </a:t>
            </a:r>
            <a:r>
              <a:rPr lang="fr-BE" sz="1100" spc="170" dirty="0">
                <a:latin typeface="Trebuchet MS"/>
                <a:cs typeface="Trebuchet MS"/>
              </a:rPr>
              <a:t>a </a:t>
            </a:r>
            <a:r>
              <a:rPr lang="fr-BE" sz="1100" spc="25" dirty="0">
                <a:latin typeface="Trebuchet MS"/>
                <a:cs typeface="Trebuchet MS"/>
              </a:rPr>
              <a:t>établi </a:t>
            </a:r>
            <a:r>
              <a:rPr lang="fr-BE" sz="1100" spc="75" dirty="0">
                <a:latin typeface="Trebuchet MS"/>
                <a:cs typeface="Trebuchet MS"/>
              </a:rPr>
              <a:t>des </a:t>
            </a:r>
            <a:r>
              <a:rPr lang="fr-BE" sz="1100" spc="30" dirty="0">
                <a:latin typeface="Trebuchet MS"/>
                <a:cs typeface="Trebuchet MS"/>
              </a:rPr>
              <a:t>partenariats </a:t>
            </a:r>
            <a:r>
              <a:rPr lang="fr-BE" sz="1100" spc="130" dirty="0">
                <a:latin typeface="Trebuchet MS"/>
                <a:cs typeface="Trebuchet MS"/>
              </a:rPr>
              <a:t>avec </a:t>
            </a:r>
            <a:r>
              <a:rPr lang="fr-BE" sz="1100" spc="-5" dirty="0">
                <a:latin typeface="Trebuchet MS"/>
                <a:cs typeface="Trebuchet MS"/>
              </a:rPr>
              <a:t>les </a:t>
            </a:r>
            <a:r>
              <a:rPr lang="fr-BE" sz="1100" spc="5" dirty="0">
                <a:latin typeface="Trebuchet MS"/>
                <a:cs typeface="Trebuchet MS"/>
              </a:rPr>
              <a:t>structures  </a:t>
            </a:r>
            <a:r>
              <a:rPr lang="fr-BE" sz="1100" spc="30" dirty="0">
                <a:latin typeface="Trebuchet MS"/>
                <a:cs typeface="Trebuchet MS"/>
              </a:rPr>
              <a:t>suivantes</a:t>
            </a:r>
            <a:r>
              <a:rPr lang="fr-BE" sz="1100" spc="-35" dirty="0">
                <a:latin typeface="Trebuchet MS"/>
                <a:cs typeface="Trebuchet MS"/>
              </a:rPr>
              <a:t> </a:t>
            </a:r>
            <a:r>
              <a:rPr lang="fr-BE" sz="1100" spc="-100" dirty="0">
                <a:latin typeface="Trebuchet MS"/>
                <a:cs typeface="Trebuchet MS"/>
              </a:rPr>
              <a:t>:</a:t>
            </a:r>
          </a:p>
          <a:p>
            <a:pPr marL="12700" marR="5080" algn="just">
              <a:lnSpc>
                <a:spcPts val="1400"/>
              </a:lnSpc>
              <a:spcBef>
                <a:spcPts val="40"/>
              </a:spcBef>
            </a:pPr>
            <a:endParaRPr lang="fr-BE" sz="1100" dirty="0">
              <a:latin typeface="Trebuchet MS"/>
              <a:cs typeface="Trebuchet MS"/>
            </a:endParaRPr>
          </a:p>
          <a:p>
            <a:pPr marL="12700" marR="5080" algn="just">
              <a:lnSpc>
                <a:spcPts val="1400"/>
              </a:lnSpc>
              <a:buChar char="-"/>
              <a:tabLst>
                <a:tab pos="95885" algn="l"/>
              </a:tabLst>
            </a:pPr>
            <a:r>
              <a:rPr lang="fr-BE" sz="1100" b="1" spc="45" dirty="0" err="1">
                <a:latin typeface="Trebuchet MS"/>
                <a:cs typeface="Trebuchet MS"/>
              </a:rPr>
              <a:t>Epitech</a:t>
            </a:r>
            <a:r>
              <a:rPr lang="fr-BE" sz="1100" b="1" spc="-45" dirty="0">
                <a:latin typeface="Trebuchet MS"/>
                <a:cs typeface="Trebuchet MS"/>
              </a:rPr>
              <a:t> </a:t>
            </a:r>
            <a:r>
              <a:rPr lang="fr-BE" sz="1100" b="1" spc="45" dirty="0">
                <a:latin typeface="Trebuchet MS"/>
                <a:cs typeface="Trebuchet MS"/>
              </a:rPr>
              <a:t>Consulting</a:t>
            </a:r>
            <a:r>
              <a:rPr lang="fr-BE" sz="1100" b="1" spc="-45" dirty="0">
                <a:latin typeface="Trebuchet MS"/>
                <a:cs typeface="Trebuchet MS"/>
              </a:rPr>
              <a:t> </a:t>
            </a:r>
            <a:r>
              <a:rPr lang="fr-BE" sz="1100" b="1" spc="55" dirty="0" err="1">
                <a:latin typeface="Trebuchet MS"/>
                <a:cs typeface="Trebuchet MS"/>
              </a:rPr>
              <a:t>Inc</a:t>
            </a:r>
            <a:r>
              <a:rPr lang="fr-BE" sz="1100" b="1" spc="-40" dirty="0">
                <a:latin typeface="Trebuchet MS"/>
                <a:cs typeface="Trebuchet MS"/>
              </a:rPr>
              <a:t> </a:t>
            </a:r>
            <a:r>
              <a:rPr lang="fr-BE" sz="1100" b="1" spc="160" dirty="0">
                <a:latin typeface="Trebuchet MS"/>
                <a:cs typeface="Trebuchet MS"/>
              </a:rPr>
              <a:t>Canada</a:t>
            </a:r>
            <a:r>
              <a:rPr lang="fr-BE" sz="1100" b="1" spc="-45" dirty="0">
                <a:latin typeface="Trebuchet MS"/>
                <a:cs typeface="Trebuchet MS"/>
              </a:rPr>
              <a:t> </a:t>
            </a:r>
            <a:r>
              <a:rPr lang="fr-BE" sz="1100" b="1" spc="-100" dirty="0">
                <a:latin typeface="Trebuchet MS"/>
                <a:cs typeface="Trebuchet MS"/>
              </a:rPr>
              <a:t>:</a:t>
            </a:r>
            <a:r>
              <a:rPr lang="fr-BE" sz="1100" b="1" spc="-40" dirty="0">
                <a:latin typeface="Trebuchet MS"/>
                <a:cs typeface="Trebuchet MS"/>
              </a:rPr>
              <a:t> </a:t>
            </a:r>
            <a:r>
              <a:rPr lang="fr-BE" sz="1100" spc="80" dirty="0">
                <a:latin typeface="Trebuchet MS"/>
                <a:cs typeface="Trebuchet MS"/>
              </a:rPr>
              <a:t>Cabinet</a:t>
            </a:r>
            <a:r>
              <a:rPr lang="fr-BE" sz="1100" spc="-45" dirty="0">
                <a:latin typeface="Trebuchet MS"/>
                <a:cs typeface="Trebuchet MS"/>
              </a:rPr>
              <a:t> </a:t>
            </a:r>
            <a:r>
              <a:rPr lang="fr-BE" sz="1100" spc="125" dirty="0">
                <a:latin typeface="Trebuchet MS"/>
                <a:cs typeface="Trebuchet MS"/>
              </a:rPr>
              <a:t>de</a:t>
            </a:r>
            <a:r>
              <a:rPr lang="fr-BE" sz="1100" spc="-45" dirty="0">
                <a:latin typeface="Trebuchet MS"/>
                <a:cs typeface="Trebuchet MS"/>
              </a:rPr>
              <a:t> </a:t>
            </a:r>
            <a:r>
              <a:rPr lang="fr-BE" sz="1100" spc="35" dirty="0">
                <a:latin typeface="Trebuchet MS"/>
                <a:cs typeface="Trebuchet MS"/>
              </a:rPr>
              <a:t>conseil  </a:t>
            </a:r>
            <a:r>
              <a:rPr lang="fr-BE" sz="1100" spc="25" dirty="0">
                <a:latin typeface="Trebuchet MS"/>
                <a:cs typeface="Trebuchet MS"/>
              </a:rPr>
              <a:t>et d’expertise </a:t>
            </a:r>
            <a:r>
              <a:rPr lang="fr-BE" sz="1100" spc="90" dirty="0">
                <a:latin typeface="Trebuchet MS"/>
                <a:cs typeface="Trebuchet MS"/>
              </a:rPr>
              <a:t>en </a:t>
            </a:r>
            <a:r>
              <a:rPr lang="fr-BE" sz="1100" spc="45" dirty="0">
                <a:latin typeface="Trebuchet MS"/>
                <a:cs typeface="Trebuchet MS"/>
              </a:rPr>
              <a:t>prévention </a:t>
            </a:r>
            <a:r>
              <a:rPr lang="fr-BE" sz="1100" spc="25" dirty="0">
                <a:latin typeface="Trebuchet MS"/>
                <a:cs typeface="Trebuchet MS"/>
              </a:rPr>
              <a:t>et </a:t>
            </a:r>
            <a:r>
              <a:rPr lang="fr-BE" sz="1100" spc="65" dirty="0">
                <a:latin typeface="Trebuchet MS"/>
                <a:cs typeface="Trebuchet MS"/>
              </a:rPr>
              <a:t>recherche </a:t>
            </a:r>
            <a:r>
              <a:rPr lang="fr-BE" sz="1100" spc="90" dirty="0">
                <a:latin typeface="Trebuchet MS"/>
                <a:cs typeface="Trebuchet MS"/>
              </a:rPr>
              <a:t>en </a:t>
            </a:r>
            <a:r>
              <a:rPr lang="fr-BE" sz="1100" spc="55" dirty="0">
                <a:latin typeface="Trebuchet MS"/>
                <a:cs typeface="Trebuchet MS"/>
              </a:rPr>
              <a:t>santé  </a:t>
            </a:r>
            <a:r>
              <a:rPr lang="fr-BE" sz="1100" spc="40" dirty="0">
                <a:latin typeface="Trebuchet MS"/>
                <a:cs typeface="Trebuchet MS"/>
              </a:rPr>
              <a:t>publique,</a:t>
            </a:r>
            <a:r>
              <a:rPr lang="fr-BE" sz="1100" spc="-40" dirty="0">
                <a:latin typeface="Trebuchet MS"/>
                <a:cs typeface="Trebuchet MS"/>
              </a:rPr>
              <a:t> </a:t>
            </a:r>
            <a:r>
              <a:rPr lang="fr-BE" sz="1100" spc="25" dirty="0">
                <a:latin typeface="Trebuchet MS"/>
                <a:cs typeface="Trebuchet MS"/>
              </a:rPr>
              <a:t>soutien</a:t>
            </a:r>
            <a:r>
              <a:rPr lang="fr-BE" sz="1100" spc="-35" dirty="0">
                <a:latin typeface="Trebuchet MS"/>
                <a:cs typeface="Trebuchet MS"/>
              </a:rPr>
              <a:t> </a:t>
            </a:r>
            <a:r>
              <a:rPr lang="fr-BE" sz="1100" spc="70" dirty="0">
                <a:latin typeface="Trebuchet MS"/>
                <a:cs typeface="Trebuchet MS"/>
              </a:rPr>
              <a:t>aux</a:t>
            </a:r>
            <a:r>
              <a:rPr lang="fr-BE" sz="1100" spc="-40" dirty="0">
                <a:latin typeface="Trebuchet MS"/>
                <a:cs typeface="Trebuchet MS"/>
              </a:rPr>
              <a:t> </a:t>
            </a:r>
            <a:r>
              <a:rPr lang="fr-BE" sz="1100" spc="40" dirty="0">
                <a:latin typeface="Trebuchet MS"/>
                <a:cs typeface="Trebuchet MS"/>
              </a:rPr>
              <a:t>innovations</a:t>
            </a:r>
            <a:r>
              <a:rPr lang="fr-BE" sz="1100" spc="-35" dirty="0">
                <a:latin typeface="Trebuchet MS"/>
                <a:cs typeface="Trebuchet MS"/>
              </a:rPr>
              <a:t> </a:t>
            </a:r>
            <a:r>
              <a:rPr lang="fr-BE" sz="1100" spc="55" dirty="0">
                <a:latin typeface="Trebuchet MS"/>
                <a:cs typeface="Trebuchet MS"/>
              </a:rPr>
              <a:t>pour</a:t>
            </a:r>
            <a:r>
              <a:rPr lang="fr-BE" sz="1100" spc="-35" dirty="0">
                <a:latin typeface="Trebuchet MS"/>
                <a:cs typeface="Trebuchet MS"/>
              </a:rPr>
              <a:t> </a:t>
            </a:r>
            <a:r>
              <a:rPr lang="fr-BE" sz="1100" spc="5" dirty="0">
                <a:latin typeface="Trebuchet MS"/>
                <a:cs typeface="Trebuchet MS"/>
              </a:rPr>
              <a:t>le</a:t>
            </a:r>
            <a:r>
              <a:rPr lang="fr-BE" sz="1100" spc="-40" dirty="0">
                <a:latin typeface="Trebuchet MS"/>
                <a:cs typeface="Trebuchet MS"/>
              </a:rPr>
              <a:t> </a:t>
            </a:r>
            <a:r>
              <a:rPr lang="fr-BE" sz="1100" spc="80" dirty="0">
                <a:latin typeface="Trebuchet MS"/>
                <a:cs typeface="Trebuchet MS"/>
              </a:rPr>
              <a:t>développe-  </a:t>
            </a:r>
            <a:r>
              <a:rPr lang="fr-BE" sz="1100" spc="60" dirty="0">
                <a:latin typeface="Trebuchet MS"/>
                <a:cs typeface="Trebuchet MS"/>
              </a:rPr>
              <a:t>ment</a:t>
            </a:r>
            <a:r>
              <a:rPr lang="fr-BE" sz="1100" spc="-35" dirty="0">
                <a:latin typeface="Trebuchet MS"/>
                <a:cs typeface="Trebuchet MS"/>
              </a:rPr>
              <a:t> </a:t>
            </a:r>
            <a:r>
              <a:rPr lang="fr-BE" sz="1100" spc="90" dirty="0">
                <a:latin typeface="Trebuchet MS"/>
                <a:cs typeface="Trebuchet MS"/>
              </a:rPr>
              <a:t>dans</a:t>
            </a:r>
            <a:r>
              <a:rPr lang="fr-BE" sz="1100" spc="-30" dirty="0">
                <a:latin typeface="Trebuchet MS"/>
                <a:cs typeface="Trebuchet MS"/>
              </a:rPr>
              <a:t> </a:t>
            </a:r>
            <a:r>
              <a:rPr lang="fr-BE" sz="1100" spc="-5" dirty="0">
                <a:latin typeface="Trebuchet MS"/>
                <a:cs typeface="Trebuchet MS"/>
              </a:rPr>
              <a:t>les</a:t>
            </a:r>
            <a:r>
              <a:rPr lang="fr-BE" sz="1100" spc="-30" dirty="0">
                <a:latin typeface="Trebuchet MS"/>
                <a:cs typeface="Trebuchet MS"/>
              </a:rPr>
              <a:t> </a:t>
            </a:r>
            <a:r>
              <a:rPr lang="fr-BE" sz="1100" spc="80" dirty="0">
                <a:latin typeface="Trebuchet MS"/>
                <a:cs typeface="Trebuchet MS"/>
              </a:rPr>
              <a:t>pays</a:t>
            </a:r>
            <a:r>
              <a:rPr lang="fr-BE" sz="1100" spc="-30" dirty="0">
                <a:latin typeface="Trebuchet MS"/>
                <a:cs typeface="Trebuchet MS"/>
              </a:rPr>
              <a:t> </a:t>
            </a:r>
            <a:r>
              <a:rPr lang="fr-BE" sz="1100" spc="10" dirty="0">
                <a:latin typeface="Trebuchet MS"/>
                <a:cs typeface="Trebuchet MS"/>
              </a:rPr>
              <a:t>Africains.</a:t>
            </a:r>
          </a:p>
          <a:p>
            <a:pPr marL="12700" marR="5080" algn="just">
              <a:lnSpc>
                <a:spcPts val="1400"/>
              </a:lnSpc>
              <a:buChar char="-"/>
              <a:tabLst>
                <a:tab pos="95885" algn="l"/>
              </a:tabLst>
            </a:pPr>
            <a:endParaRPr lang="fr-BE" sz="1100" dirty="0">
              <a:latin typeface="Trebuchet MS"/>
              <a:cs typeface="Trebuchet MS"/>
            </a:endParaRPr>
          </a:p>
          <a:p>
            <a:pPr>
              <a:spcBef>
                <a:spcPts val="5"/>
              </a:spcBef>
            </a:pPr>
            <a:r>
              <a:rPr lang="fr-BE" sz="1150" dirty="0">
                <a:latin typeface="Trebuchet MS"/>
                <a:cs typeface="Trebuchet MS"/>
              </a:rPr>
              <a:t>- </a:t>
            </a:r>
            <a:r>
              <a:rPr lang="fr-BE" sz="1200" b="1" spc="75" dirty="0" err="1">
                <a:latin typeface="Trebuchet MS"/>
                <a:cs typeface="Trebuchet MS"/>
              </a:rPr>
              <a:t>Mosaïc</a:t>
            </a:r>
            <a:r>
              <a:rPr lang="fr-BE" sz="1200" b="1" spc="75" dirty="0">
                <a:latin typeface="Trebuchet MS"/>
                <a:cs typeface="Trebuchet MS"/>
              </a:rPr>
              <a:t>: </a:t>
            </a:r>
            <a:r>
              <a:rPr lang="fr-BE" sz="1200" spc="75" dirty="0">
                <a:latin typeface="Trebuchet MS"/>
                <a:cs typeface="Trebuchet MS"/>
              </a:rPr>
              <a:t>Une organisation non gouvernementale spécialisée dans la recherche, la formation, et la gestion de données dans la domaine de la santé aussi bien humaine que environnementale. Son siège est à Yaoundé au Cameroun.</a:t>
            </a:r>
            <a:endParaRPr lang="fr-BE" sz="1200" i="1" dirty="0">
              <a:latin typeface="Trebuchet MS"/>
              <a:cs typeface="Trebuchet MS"/>
            </a:endParaRPr>
          </a:p>
          <a:p>
            <a:pPr>
              <a:lnSpc>
                <a:spcPct val="100000"/>
              </a:lnSpc>
              <a:spcBef>
                <a:spcPts val="5"/>
              </a:spcBef>
              <a:buFont typeface="Trebuchet MS"/>
              <a:buChar char="-"/>
            </a:pPr>
            <a:endParaRPr lang="fr-BE" sz="1150" dirty="0">
              <a:latin typeface="Trebuchet MS"/>
              <a:cs typeface="Trebuchet MS"/>
            </a:endParaRPr>
          </a:p>
          <a:p>
            <a:pPr marL="12700" marR="5080" algn="just">
              <a:lnSpc>
                <a:spcPct val="106100"/>
              </a:lnSpc>
              <a:buChar char="-"/>
              <a:tabLst>
                <a:tab pos="121920" algn="l"/>
              </a:tabLst>
            </a:pPr>
            <a:r>
              <a:rPr lang="fr-BE" sz="1100" b="1" spc="105" dirty="0">
                <a:latin typeface="Trebuchet MS"/>
                <a:cs typeface="Trebuchet MS"/>
              </a:rPr>
              <a:t>Care </a:t>
            </a:r>
            <a:r>
              <a:rPr lang="fr-BE" sz="1100" b="1" spc="125" dirty="0">
                <a:latin typeface="Trebuchet MS"/>
                <a:cs typeface="Trebuchet MS"/>
              </a:rPr>
              <a:t>and </a:t>
            </a:r>
            <a:r>
              <a:rPr lang="fr-BE" sz="1100" b="1" spc="35" dirty="0" err="1">
                <a:latin typeface="Trebuchet MS"/>
                <a:cs typeface="Trebuchet MS"/>
              </a:rPr>
              <a:t>Health</a:t>
            </a:r>
            <a:r>
              <a:rPr lang="fr-BE" sz="1100" b="1" spc="35" dirty="0">
                <a:latin typeface="Trebuchet MS"/>
                <a:cs typeface="Trebuchet MS"/>
              </a:rPr>
              <a:t> </a:t>
            </a:r>
            <a:r>
              <a:rPr lang="fr-BE" sz="1100" b="1" spc="60" dirty="0">
                <a:latin typeface="Trebuchet MS"/>
                <a:cs typeface="Trebuchet MS"/>
              </a:rPr>
              <a:t>Program </a:t>
            </a:r>
            <a:r>
              <a:rPr lang="fr-BE" sz="1100" b="1" spc="105" dirty="0" err="1">
                <a:latin typeface="Trebuchet MS"/>
                <a:cs typeface="Trebuchet MS"/>
              </a:rPr>
              <a:t>Cameroon</a:t>
            </a:r>
            <a:r>
              <a:rPr lang="fr-BE" sz="1100" b="1" spc="105" dirty="0">
                <a:latin typeface="Trebuchet MS"/>
                <a:cs typeface="Trebuchet MS"/>
              </a:rPr>
              <a:t> </a:t>
            </a:r>
            <a:r>
              <a:rPr lang="fr-BE" sz="1100" b="1" spc="-100" dirty="0">
                <a:latin typeface="Trebuchet MS"/>
                <a:cs typeface="Trebuchet MS"/>
              </a:rPr>
              <a:t>: </a:t>
            </a:r>
            <a:r>
              <a:rPr lang="fr-BE" sz="1100" spc="60" dirty="0">
                <a:latin typeface="Trebuchet MS"/>
                <a:cs typeface="Trebuchet MS"/>
              </a:rPr>
              <a:t>Une </a:t>
            </a:r>
            <a:r>
              <a:rPr lang="fr-BE" sz="1100" spc="70" dirty="0" err="1">
                <a:latin typeface="Trebuchet MS"/>
                <a:cs typeface="Trebuchet MS"/>
              </a:rPr>
              <a:t>orga</a:t>
            </a:r>
            <a:r>
              <a:rPr lang="fr-BE" sz="1100" spc="70" dirty="0">
                <a:latin typeface="Trebuchet MS"/>
                <a:cs typeface="Trebuchet MS"/>
              </a:rPr>
              <a:t>-  </a:t>
            </a:r>
            <a:r>
              <a:rPr lang="fr-BE" sz="1100" spc="20" dirty="0" err="1">
                <a:latin typeface="Trebuchet MS"/>
                <a:cs typeface="Trebuchet MS"/>
              </a:rPr>
              <a:t>nisation</a:t>
            </a:r>
            <a:r>
              <a:rPr lang="fr-BE" sz="1100" spc="20" dirty="0">
                <a:latin typeface="Trebuchet MS"/>
                <a:cs typeface="Trebuchet MS"/>
              </a:rPr>
              <a:t> </a:t>
            </a:r>
            <a:r>
              <a:rPr lang="fr-BE" sz="1100" spc="90" dirty="0">
                <a:latin typeface="Trebuchet MS"/>
                <a:cs typeface="Trebuchet MS"/>
              </a:rPr>
              <a:t>non </a:t>
            </a:r>
            <a:r>
              <a:rPr lang="fr-BE" sz="1100" spc="70" dirty="0">
                <a:latin typeface="Trebuchet MS"/>
                <a:cs typeface="Trebuchet MS"/>
              </a:rPr>
              <a:t>gouvernementale </a:t>
            </a:r>
            <a:r>
              <a:rPr lang="fr-BE" sz="1100" spc="130" dirty="0">
                <a:latin typeface="Trebuchet MS"/>
                <a:cs typeface="Trebuchet MS"/>
              </a:rPr>
              <a:t>avec </a:t>
            </a:r>
            <a:r>
              <a:rPr lang="fr-BE" sz="1100" spc="30" dirty="0">
                <a:latin typeface="Trebuchet MS"/>
                <a:cs typeface="Trebuchet MS"/>
              </a:rPr>
              <a:t>près </a:t>
            </a:r>
            <a:r>
              <a:rPr lang="fr-BE" sz="1100" spc="125" dirty="0">
                <a:latin typeface="Trebuchet MS"/>
                <a:cs typeface="Trebuchet MS"/>
              </a:rPr>
              <a:t>de </a:t>
            </a:r>
            <a:r>
              <a:rPr lang="fr-BE" sz="1100" spc="30" dirty="0">
                <a:latin typeface="Trebuchet MS"/>
                <a:cs typeface="Trebuchet MS"/>
              </a:rPr>
              <a:t>25 </a:t>
            </a:r>
            <a:r>
              <a:rPr lang="fr-BE" sz="1100" spc="75" dirty="0">
                <a:latin typeface="Trebuchet MS"/>
                <a:cs typeface="Trebuchet MS"/>
              </a:rPr>
              <a:t>ans  </a:t>
            </a:r>
            <a:r>
              <a:rPr lang="fr-BE" sz="1100" spc="60" dirty="0">
                <a:latin typeface="Trebuchet MS"/>
                <a:cs typeface="Trebuchet MS"/>
              </a:rPr>
              <a:t>d’expérience </a:t>
            </a:r>
            <a:r>
              <a:rPr lang="fr-BE" sz="1100" spc="90" dirty="0">
                <a:latin typeface="Trebuchet MS"/>
                <a:cs typeface="Trebuchet MS"/>
              </a:rPr>
              <a:t>en </a:t>
            </a:r>
            <a:r>
              <a:rPr lang="fr-BE" sz="1100" spc="30" dirty="0">
                <a:latin typeface="Trebuchet MS"/>
                <a:cs typeface="Trebuchet MS"/>
              </a:rPr>
              <a:t>Afrique </a:t>
            </a:r>
            <a:r>
              <a:rPr lang="fr-BE" sz="1100" spc="45" dirty="0">
                <a:latin typeface="Trebuchet MS"/>
                <a:cs typeface="Trebuchet MS"/>
              </a:rPr>
              <a:t>centrale </a:t>
            </a:r>
            <a:r>
              <a:rPr lang="fr-BE" sz="1100" spc="25" dirty="0">
                <a:latin typeface="Trebuchet MS"/>
                <a:cs typeface="Trebuchet MS"/>
              </a:rPr>
              <a:t>et </a:t>
            </a:r>
            <a:r>
              <a:rPr lang="fr-BE" sz="1100" spc="125" dirty="0">
                <a:latin typeface="Trebuchet MS"/>
                <a:cs typeface="Trebuchet MS"/>
              </a:rPr>
              <a:t>de </a:t>
            </a:r>
            <a:r>
              <a:rPr lang="fr-BE" sz="1100" spc="10" dirty="0">
                <a:latin typeface="Trebuchet MS"/>
                <a:cs typeface="Trebuchet MS"/>
              </a:rPr>
              <a:t>l’Ouest. </a:t>
            </a:r>
            <a:r>
              <a:rPr lang="fr-BE" sz="1100" spc="-25" dirty="0">
                <a:latin typeface="Trebuchet MS"/>
                <a:cs typeface="Trebuchet MS"/>
              </a:rPr>
              <a:t>Elle  </a:t>
            </a:r>
            <a:r>
              <a:rPr lang="fr-BE" sz="1100" spc="10" dirty="0">
                <a:latin typeface="Trebuchet MS"/>
                <a:cs typeface="Trebuchet MS"/>
              </a:rPr>
              <a:t>est </a:t>
            </a:r>
            <a:r>
              <a:rPr lang="fr-BE" sz="1100" spc="40" dirty="0">
                <a:latin typeface="Trebuchet MS"/>
                <a:cs typeface="Trebuchet MS"/>
              </a:rPr>
              <a:t>spécialisée </a:t>
            </a:r>
            <a:r>
              <a:rPr lang="fr-BE" sz="1100" spc="90" dirty="0">
                <a:latin typeface="Trebuchet MS"/>
                <a:cs typeface="Trebuchet MS"/>
              </a:rPr>
              <a:t>dans </a:t>
            </a:r>
            <a:r>
              <a:rPr lang="fr-BE" sz="1100" spc="-5" dirty="0">
                <a:latin typeface="Trebuchet MS"/>
                <a:cs typeface="Trebuchet MS"/>
              </a:rPr>
              <a:t>les </a:t>
            </a:r>
            <a:r>
              <a:rPr lang="fr-BE" sz="1100" spc="75" dirty="0">
                <a:latin typeface="Trebuchet MS"/>
                <a:cs typeface="Trebuchet MS"/>
              </a:rPr>
              <a:t>programmes </a:t>
            </a:r>
            <a:r>
              <a:rPr lang="fr-BE" sz="1100" spc="125" dirty="0">
                <a:latin typeface="Trebuchet MS"/>
                <a:cs typeface="Trebuchet MS"/>
              </a:rPr>
              <a:t>de </a:t>
            </a:r>
            <a:r>
              <a:rPr lang="fr-BE" sz="1100" spc="55" dirty="0">
                <a:latin typeface="Trebuchet MS"/>
                <a:cs typeface="Trebuchet MS"/>
              </a:rPr>
              <a:t>santé pu</a:t>
            </a:r>
            <a:r>
              <a:rPr lang="fr-BE" sz="1100" spc="20" dirty="0">
                <a:latin typeface="Trebuchet MS"/>
                <a:cs typeface="Trebuchet MS"/>
              </a:rPr>
              <a:t>blique.</a:t>
            </a:r>
            <a:r>
              <a:rPr lang="fr-BE" sz="1100" spc="-30" dirty="0">
                <a:latin typeface="Trebuchet MS"/>
                <a:cs typeface="Trebuchet MS"/>
              </a:rPr>
              <a:t> </a:t>
            </a:r>
            <a:r>
              <a:rPr lang="fr-BE" sz="1100" spc="70" dirty="0">
                <a:latin typeface="Trebuchet MS"/>
                <a:cs typeface="Trebuchet MS"/>
              </a:rPr>
              <a:t>Son</a:t>
            </a:r>
            <a:r>
              <a:rPr lang="fr-BE" sz="1100" spc="-30" dirty="0">
                <a:latin typeface="Trebuchet MS"/>
                <a:cs typeface="Trebuchet MS"/>
              </a:rPr>
              <a:t> </a:t>
            </a:r>
            <a:r>
              <a:rPr lang="fr-BE" sz="1100" spc="60" dirty="0">
                <a:latin typeface="Trebuchet MS"/>
                <a:cs typeface="Trebuchet MS"/>
              </a:rPr>
              <a:t>siège</a:t>
            </a:r>
            <a:r>
              <a:rPr lang="fr-BE" sz="1100" spc="-30" dirty="0">
                <a:latin typeface="Trebuchet MS"/>
                <a:cs typeface="Trebuchet MS"/>
              </a:rPr>
              <a:t> </a:t>
            </a:r>
            <a:r>
              <a:rPr lang="fr-BE" sz="1100" spc="10" dirty="0">
                <a:latin typeface="Trebuchet MS"/>
                <a:cs typeface="Trebuchet MS"/>
              </a:rPr>
              <a:t>est</a:t>
            </a:r>
            <a:r>
              <a:rPr lang="fr-BE" sz="1100" spc="-30" dirty="0">
                <a:latin typeface="Trebuchet MS"/>
                <a:cs typeface="Trebuchet MS"/>
              </a:rPr>
              <a:t> </a:t>
            </a:r>
            <a:r>
              <a:rPr lang="fr-BE" sz="1100" spc="170" dirty="0">
                <a:latin typeface="Trebuchet MS"/>
                <a:cs typeface="Trebuchet MS"/>
              </a:rPr>
              <a:t>à</a:t>
            </a:r>
            <a:r>
              <a:rPr lang="fr-BE" sz="1100" spc="-30" dirty="0">
                <a:latin typeface="Trebuchet MS"/>
                <a:cs typeface="Trebuchet MS"/>
              </a:rPr>
              <a:t> </a:t>
            </a:r>
            <a:r>
              <a:rPr lang="fr-BE" sz="1100" spc="85" dirty="0">
                <a:latin typeface="Trebuchet MS"/>
                <a:cs typeface="Trebuchet MS"/>
              </a:rPr>
              <a:t>Yaoundé</a:t>
            </a:r>
            <a:r>
              <a:rPr lang="fr-BE" sz="1100" spc="-30" dirty="0">
                <a:latin typeface="Trebuchet MS"/>
                <a:cs typeface="Trebuchet MS"/>
              </a:rPr>
              <a:t> </a:t>
            </a:r>
            <a:r>
              <a:rPr lang="fr-BE" sz="1100" spc="120" dirty="0">
                <a:latin typeface="Trebuchet MS"/>
                <a:cs typeface="Trebuchet MS"/>
              </a:rPr>
              <a:t>au</a:t>
            </a:r>
            <a:r>
              <a:rPr lang="fr-BE" sz="1100" spc="-30" dirty="0">
                <a:latin typeface="Trebuchet MS"/>
                <a:cs typeface="Trebuchet MS"/>
              </a:rPr>
              <a:t> </a:t>
            </a:r>
            <a:r>
              <a:rPr lang="fr-BE" sz="1100" spc="75" dirty="0">
                <a:latin typeface="Trebuchet MS"/>
                <a:cs typeface="Trebuchet MS"/>
              </a:rPr>
              <a:t>Cameroun.</a:t>
            </a:r>
          </a:p>
          <a:p>
            <a:pPr marL="12700" marR="5080" algn="just">
              <a:lnSpc>
                <a:spcPct val="106100"/>
              </a:lnSpc>
              <a:buChar char="-"/>
              <a:tabLst>
                <a:tab pos="121920" algn="l"/>
              </a:tabLst>
            </a:pPr>
            <a:endParaRPr lang="fr-FR" sz="1100" spc="75" dirty="0">
              <a:latin typeface="Trebuchet MS"/>
              <a:cs typeface="Trebuchet MS"/>
            </a:endParaRPr>
          </a:p>
          <a:p>
            <a:pPr marL="12700" marR="5080" algn="just">
              <a:lnSpc>
                <a:spcPct val="106100"/>
              </a:lnSpc>
              <a:buFontTx/>
              <a:buChar char="-"/>
              <a:tabLst>
                <a:tab pos="121920" algn="l"/>
              </a:tabLst>
            </a:pPr>
            <a:r>
              <a:rPr lang="fr-BE" sz="1100" b="1" spc="60" dirty="0">
                <a:latin typeface="Trebuchet MS"/>
                <a:cs typeface="Trebuchet MS"/>
              </a:rPr>
              <a:t>Centre </a:t>
            </a:r>
            <a:r>
              <a:rPr lang="fr-BE" sz="1100" b="1" spc="125" dirty="0">
                <a:latin typeface="Trebuchet MS"/>
                <a:cs typeface="Trebuchet MS"/>
              </a:rPr>
              <a:t>de </a:t>
            </a:r>
            <a:r>
              <a:rPr lang="fr-BE" sz="1100" b="1" spc="80" dirty="0">
                <a:latin typeface="Trebuchet MS"/>
                <a:cs typeface="Trebuchet MS"/>
              </a:rPr>
              <a:t>Recherche </a:t>
            </a:r>
            <a:r>
              <a:rPr lang="fr-BE" sz="1100" b="1" spc="55" dirty="0">
                <a:latin typeface="Trebuchet MS"/>
                <a:cs typeface="Trebuchet MS"/>
              </a:rPr>
              <a:t>pour </a:t>
            </a:r>
            <a:r>
              <a:rPr lang="fr-BE" sz="1100" b="1" spc="30" dirty="0">
                <a:latin typeface="Trebuchet MS"/>
                <a:cs typeface="Trebuchet MS"/>
              </a:rPr>
              <a:t>la </a:t>
            </a:r>
            <a:r>
              <a:rPr lang="fr-BE" sz="1100" b="1" spc="60" dirty="0">
                <a:latin typeface="Trebuchet MS"/>
                <a:cs typeface="Trebuchet MS"/>
              </a:rPr>
              <a:t>Santé </a:t>
            </a:r>
            <a:r>
              <a:rPr lang="fr-BE" sz="1100" b="1" spc="75" dirty="0">
                <a:latin typeface="Trebuchet MS"/>
                <a:cs typeface="Trebuchet MS"/>
              </a:rPr>
              <a:t>des </a:t>
            </a:r>
            <a:r>
              <a:rPr lang="fr-BE" sz="1100" b="1" spc="70" dirty="0">
                <a:latin typeface="Trebuchet MS"/>
                <a:cs typeface="Trebuchet MS"/>
              </a:rPr>
              <a:t>Armées  </a:t>
            </a:r>
            <a:r>
              <a:rPr lang="fr-BE" sz="1100" b="1" spc="55" dirty="0">
                <a:latin typeface="Trebuchet MS"/>
                <a:cs typeface="Trebuchet MS"/>
              </a:rPr>
              <a:t>(CRESAR)</a:t>
            </a:r>
            <a:r>
              <a:rPr lang="fr-BE" sz="1100" b="1" spc="-45" dirty="0">
                <a:latin typeface="Trebuchet MS"/>
                <a:cs typeface="Trebuchet MS"/>
              </a:rPr>
              <a:t> </a:t>
            </a:r>
            <a:r>
              <a:rPr lang="fr-BE" sz="1100" spc="-100" dirty="0">
                <a:latin typeface="Trebuchet MS"/>
                <a:cs typeface="Trebuchet MS"/>
              </a:rPr>
              <a:t>:</a:t>
            </a:r>
            <a:r>
              <a:rPr lang="fr-BE" sz="1100" spc="-45" dirty="0">
                <a:latin typeface="Trebuchet MS"/>
                <a:cs typeface="Trebuchet MS"/>
              </a:rPr>
              <a:t> </a:t>
            </a:r>
            <a:r>
              <a:rPr lang="fr-BE" sz="1100" spc="35" dirty="0">
                <a:latin typeface="Trebuchet MS"/>
                <a:cs typeface="Trebuchet MS"/>
              </a:rPr>
              <a:t>Un</a:t>
            </a:r>
            <a:r>
              <a:rPr lang="fr-BE" sz="1100" spc="-45" dirty="0">
                <a:latin typeface="Trebuchet MS"/>
                <a:cs typeface="Trebuchet MS"/>
              </a:rPr>
              <a:t> </a:t>
            </a:r>
            <a:r>
              <a:rPr lang="fr-BE" sz="1100" spc="50" dirty="0">
                <a:latin typeface="Trebuchet MS"/>
                <a:cs typeface="Trebuchet MS"/>
              </a:rPr>
              <a:t>centre</a:t>
            </a:r>
            <a:r>
              <a:rPr lang="fr-BE" sz="1100" spc="-45" dirty="0">
                <a:latin typeface="Trebuchet MS"/>
                <a:cs typeface="Trebuchet MS"/>
              </a:rPr>
              <a:t> </a:t>
            </a:r>
            <a:r>
              <a:rPr lang="fr-BE" sz="1100" spc="-30" dirty="0">
                <a:latin typeface="Trebuchet MS"/>
                <a:cs typeface="Trebuchet MS"/>
              </a:rPr>
              <a:t>initié</a:t>
            </a:r>
            <a:r>
              <a:rPr lang="fr-BE" sz="1100" spc="-45" dirty="0">
                <a:latin typeface="Trebuchet MS"/>
                <a:cs typeface="Trebuchet MS"/>
              </a:rPr>
              <a:t> </a:t>
            </a:r>
            <a:r>
              <a:rPr lang="fr-BE" sz="1100" spc="70" dirty="0">
                <a:latin typeface="Trebuchet MS"/>
                <a:cs typeface="Trebuchet MS"/>
              </a:rPr>
              <a:t>par</a:t>
            </a:r>
            <a:r>
              <a:rPr lang="fr-BE" sz="1100" spc="-45" dirty="0">
                <a:latin typeface="Trebuchet MS"/>
                <a:cs typeface="Trebuchet MS"/>
              </a:rPr>
              <a:t> </a:t>
            </a:r>
            <a:r>
              <a:rPr lang="fr-BE" sz="1100" spc="30" dirty="0">
                <a:latin typeface="Trebuchet MS"/>
                <a:cs typeface="Trebuchet MS"/>
              </a:rPr>
              <a:t>la</a:t>
            </a:r>
            <a:r>
              <a:rPr lang="fr-BE" sz="1100" spc="-45" dirty="0">
                <a:latin typeface="Trebuchet MS"/>
                <a:cs typeface="Trebuchet MS"/>
              </a:rPr>
              <a:t> </a:t>
            </a:r>
            <a:r>
              <a:rPr lang="fr-BE" sz="1100" spc="55" dirty="0">
                <a:latin typeface="Trebuchet MS"/>
                <a:cs typeface="Trebuchet MS"/>
              </a:rPr>
              <a:t>santé</a:t>
            </a:r>
            <a:r>
              <a:rPr lang="fr-BE" sz="1100" spc="-45" dirty="0">
                <a:latin typeface="Trebuchet MS"/>
                <a:cs typeface="Trebuchet MS"/>
              </a:rPr>
              <a:t> </a:t>
            </a:r>
            <a:r>
              <a:rPr lang="fr-BE" sz="1100" spc="-25" dirty="0">
                <a:latin typeface="Trebuchet MS"/>
                <a:cs typeface="Trebuchet MS"/>
              </a:rPr>
              <a:t>militaire,</a:t>
            </a:r>
            <a:r>
              <a:rPr lang="fr-BE" sz="1100" spc="-45" dirty="0">
                <a:latin typeface="Trebuchet MS"/>
                <a:cs typeface="Trebuchet MS"/>
              </a:rPr>
              <a:t> </a:t>
            </a:r>
            <a:r>
              <a:rPr lang="fr-BE" sz="1100" spc="25" dirty="0">
                <a:latin typeface="Trebuchet MS"/>
                <a:cs typeface="Trebuchet MS"/>
              </a:rPr>
              <a:t>et</a:t>
            </a:r>
            <a:r>
              <a:rPr lang="fr-BE" sz="1100" spc="-45" dirty="0">
                <a:latin typeface="Trebuchet MS"/>
                <a:cs typeface="Trebuchet MS"/>
              </a:rPr>
              <a:t> </a:t>
            </a:r>
            <a:r>
              <a:rPr lang="fr-BE" sz="1100" spc="35" dirty="0">
                <a:latin typeface="Trebuchet MS"/>
                <a:cs typeface="Trebuchet MS"/>
              </a:rPr>
              <a:t>qui  </a:t>
            </a:r>
            <a:r>
              <a:rPr lang="fr-BE" sz="1100" spc="10" dirty="0">
                <a:latin typeface="Trebuchet MS"/>
                <a:cs typeface="Trebuchet MS"/>
              </a:rPr>
              <a:t>est </a:t>
            </a:r>
            <a:r>
              <a:rPr lang="fr-BE" sz="1100" spc="55" dirty="0">
                <a:latin typeface="Trebuchet MS"/>
                <a:cs typeface="Trebuchet MS"/>
              </a:rPr>
              <a:t>leader </a:t>
            </a:r>
            <a:r>
              <a:rPr lang="fr-BE" sz="1100" spc="90" dirty="0">
                <a:latin typeface="Trebuchet MS"/>
                <a:cs typeface="Trebuchet MS"/>
              </a:rPr>
              <a:t>en </a:t>
            </a:r>
            <a:r>
              <a:rPr lang="fr-BE" sz="1100" spc="45" dirty="0">
                <a:latin typeface="Trebuchet MS"/>
                <a:cs typeface="Trebuchet MS"/>
              </a:rPr>
              <a:t>prévention </a:t>
            </a:r>
            <a:r>
              <a:rPr lang="fr-BE" sz="1100" spc="25" dirty="0">
                <a:latin typeface="Trebuchet MS"/>
                <a:cs typeface="Trebuchet MS"/>
              </a:rPr>
              <a:t>et </a:t>
            </a:r>
            <a:r>
              <a:rPr lang="fr-BE" sz="1100" spc="65" dirty="0">
                <a:latin typeface="Trebuchet MS"/>
                <a:cs typeface="Trebuchet MS"/>
              </a:rPr>
              <a:t>recherche </a:t>
            </a:r>
            <a:r>
              <a:rPr lang="fr-BE" sz="1100" spc="70" dirty="0">
                <a:latin typeface="Trebuchet MS"/>
                <a:cs typeface="Trebuchet MS"/>
              </a:rPr>
              <a:t>biomédicale  </a:t>
            </a:r>
            <a:r>
              <a:rPr lang="fr-BE" sz="1100" spc="90" dirty="0">
                <a:latin typeface="Trebuchet MS"/>
                <a:cs typeface="Trebuchet MS"/>
              </a:rPr>
              <a:t>en</a:t>
            </a:r>
            <a:r>
              <a:rPr lang="fr-BE" sz="1100" spc="-105" dirty="0">
                <a:latin typeface="Trebuchet MS"/>
                <a:cs typeface="Trebuchet MS"/>
              </a:rPr>
              <a:t> </a:t>
            </a:r>
            <a:r>
              <a:rPr lang="fr-BE" sz="1100" spc="55" dirty="0">
                <a:latin typeface="Trebuchet MS"/>
                <a:cs typeface="Trebuchet MS"/>
              </a:rPr>
              <a:t>santé</a:t>
            </a:r>
            <a:r>
              <a:rPr lang="fr-BE" sz="1100" spc="-105" dirty="0">
                <a:latin typeface="Trebuchet MS"/>
                <a:cs typeface="Trebuchet MS"/>
              </a:rPr>
              <a:t> </a:t>
            </a:r>
            <a:r>
              <a:rPr lang="fr-BE" sz="1100" spc="40" dirty="0">
                <a:latin typeface="Trebuchet MS"/>
                <a:cs typeface="Trebuchet MS"/>
              </a:rPr>
              <a:t>publique.</a:t>
            </a:r>
            <a:r>
              <a:rPr lang="fr-BE" sz="1100" spc="-100" dirty="0">
                <a:latin typeface="Trebuchet MS"/>
                <a:cs typeface="Trebuchet MS"/>
              </a:rPr>
              <a:t> </a:t>
            </a:r>
            <a:r>
              <a:rPr lang="fr-BE" sz="1100" spc="-85" dirty="0">
                <a:latin typeface="Trebuchet MS"/>
                <a:cs typeface="Trebuchet MS"/>
              </a:rPr>
              <a:t>Il</a:t>
            </a:r>
            <a:r>
              <a:rPr lang="fr-BE" sz="1100" spc="-105" dirty="0">
                <a:latin typeface="Trebuchet MS"/>
                <a:cs typeface="Trebuchet MS"/>
              </a:rPr>
              <a:t> </a:t>
            </a:r>
            <a:r>
              <a:rPr lang="fr-BE" sz="1100" spc="55" dirty="0">
                <a:latin typeface="Trebuchet MS"/>
                <a:cs typeface="Trebuchet MS"/>
              </a:rPr>
              <a:t>dispose</a:t>
            </a:r>
            <a:r>
              <a:rPr lang="fr-BE" sz="1100" spc="-100" dirty="0">
                <a:latin typeface="Trebuchet MS"/>
                <a:cs typeface="Trebuchet MS"/>
              </a:rPr>
              <a:t> </a:t>
            </a:r>
            <a:r>
              <a:rPr lang="fr-BE" sz="1100" dirty="0">
                <a:latin typeface="Trebuchet MS"/>
                <a:cs typeface="Trebuchet MS"/>
              </a:rPr>
              <a:t>aussi,</a:t>
            </a:r>
            <a:r>
              <a:rPr lang="fr-BE" sz="1100" spc="-105" dirty="0">
                <a:latin typeface="Trebuchet MS"/>
                <a:cs typeface="Trebuchet MS"/>
              </a:rPr>
              <a:t> </a:t>
            </a:r>
            <a:r>
              <a:rPr lang="fr-BE" sz="1100" spc="90" dirty="0">
                <a:latin typeface="Trebuchet MS"/>
                <a:cs typeface="Trebuchet MS"/>
              </a:rPr>
              <a:t>en</a:t>
            </a:r>
            <a:r>
              <a:rPr lang="fr-BE" sz="1100" spc="-105" dirty="0">
                <a:latin typeface="Trebuchet MS"/>
                <a:cs typeface="Trebuchet MS"/>
              </a:rPr>
              <a:t> </a:t>
            </a:r>
            <a:r>
              <a:rPr lang="fr-BE" sz="1100" spc="60" dirty="0">
                <a:latin typeface="Trebuchet MS"/>
                <a:cs typeface="Trebuchet MS"/>
              </a:rPr>
              <a:t>son</a:t>
            </a:r>
            <a:r>
              <a:rPr lang="fr-BE" sz="1100" spc="-100" dirty="0">
                <a:latin typeface="Trebuchet MS"/>
                <a:cs typeface="Trebuchet MS"/>
              </a:rPr>
              <a:t> </a:t>
            </a:r>
            <a:r>
              <a:rPr lang="fr-BE" sz="1100" spc="-10" dirty="0">
                <a:latin typeface="Trebuchet MS"/>
                <a:cs typeface="Trebuchet MS"/>
              </a:rPr>
              <a:t>sein,</a:t>
            </a:r>
            <a:r>
              <a:rPr lang="fr-BE" sz="1100" spc="-105" dirty="0">
                <a:latin typeface="Trebuchet MS"/>
                <a:cs typeface="Trebuchet MS"/>
              </a:rPr>
              <a:t> </a:t>
            </a:r>
            <a:r>
              <a:rPr lang="fr-BE" sz="1100" spc="65" dirty="0">
                <a:latin typeface="Trebuchet MS"/>
                <a:cs typeface="Trebuchet MS"/>
              </a:rPr>
              <a:t>d’un</a:t>
            </a:r>
            <a:r>
              <a:rPr lang="fr-BE" sz="1100" spc="-100" dirty="0">
                <a:latin typeface="Trebuchet MS"/>
                <a:cs typeface="Trebuchet MS"/>
              </a:rPr>
              <a:t> </a:t>
            </a:r>
            <a:r>
              <a:rPr lang="fr-BE" sz="1100" spc="10" dirty="0">
                <a:latin typeface="Trebuchet MS"/>
                <a:cs typeface="Trebuchet MS"/>
              </a:rPr>
              <a:t>la</a:t>
            </a:r>
            <a:r>
              <a:rPr lang="fr-BE" sz="1100" spc="35" dirty="0">
                <a:latin typeface="Trebuchet MS"/>
                <a:cs typeface="Trebuchet MS"/>
              </a:rPr>
              <a:t>boratoire</a:t>
            </a:r>
            <a:r>
              <a:rPr lang="fr-BE" sz="1100" spc="5" dirty="0">
                <a:latin typeface="Trebuchet MS"/>
                <a:cs typeface="Trebuchet MS"/>
              </a:rPr>
              <a:t> </a:t>
            </a:r>
            <a:r>
              <a:rPr lang="fr-BE" sz="1100" spc="125" dirty="0">
                <a:latin typeface="Trebuchet MS"/>
                <a:cs typeface="Trebuchet MS"/>
              </a:rPr>
              <a:t>de</a:t>
            </a:r>
            <a:r>
              <a:rPr lang="fr-BE" sz="1100" spc="5" dirty="0">
                <a:latin typeface="Trebuchet MS"/>
                <a:cs typeface="Trebuchet MS"/>
              </a:rPr>
              <a:t> </a:t>
            </a:r>
            <a:r>
              <a:rPr lang="fr-BE" sz="1100" spc="65" dirty="0">
                <a:latin typeface="Trebuchet MS"/>
                <a:cs typeface="Trebuchet MS"/>
              </a:rPr>
              <a:t>recherche</a:t>
            </a:r>
            <a:r>
              <a:rPr lang="fr-BE" sz="1100" spc="5" dirty="0">
                <a:latin typeface="Trebuchet MS"/>
                <a:cs typeface="Trebuchet MS"/>
              </a:rPr>
              <a:t> </a:t>
            </a:r>
            <a:r>
              <a:rPr lang="fr-BE" sz="1100" spc="125" dirty="0">
                <a:latin typeface="Trebuchet MS"/>
                <a:cs typeface="Trebuchet MS"/>
              </a:rPr>
              <a:t>de</a:t>
            </a:r>
            <a:r>
              <a:rPr lang="fr-BE" sz="1100" spc="5" dirty="0">
                <a:latin typeface="Trebuchet MS"/>
                <a:cs typeface="Trebuchet MS"/>
              </a:rPr>
              <a:t> </a:t>
            </a:r>
            <a:r>
              <a:rPr lang="fr-BE" sz="1100" spc="65" dirty="0">
                <a:latin typeface="Trebuchet MS"/>
                <a:cs typeface="Trebuchet MS"/>
              </a:rPr>
              <a:t>niveau</a:t>
            </a:r>
            <a:r>
              <a:rPr lang="fr-BE" sz="1100" spc="5" dirty="0">
                <a:latin typeface="Trebuchet MS"/>
                <a:cs typeface="Trebuchet MS"/>
              </a:rPr>
              <a:t> </a:t>
            </a:r>
            <a:r>
              <a:rPr lang="fr-BE" sz="1100" spc="30" dirty="0" err="1">
                <a:latin typeface="Trebuchet MS"/>
                <a:cs typeface="Trebuchet MS"/>
              </a:rPr>
              <a:t>biosûreté</a:t>
            </a:r>
            <a:r>
              <a:rPr lang="fr-BE" sz="1100" spc="5" dirty="0">
                <a:latin typeface="Trebuchet MS"/>
                <a:cs typeface="Trebuchet MS"/>
              </a:rPr>
              <a:t> </a:t>
            </a:r>
            <a:r>
              <a:rPr lang="fr-BE" sz="1100" spc="60" dirty="0">
                <a:latin typeface="Trebuchet MS"/>
                <a:cs typeface="Trebuchet MS"/>
              </a:rPr>
              <a:t>2+</a:t>
            </a:r>
            <a:r>
              <a:rPr lang="fr-BE" sz="1100" spc="10" dirty="0">
                <a:latin typeface="Trebuchet MS"/>
                <a:cs typeface="Trebuchet MS"/>
              </a:rPr>
              <a:t> </a:t>
            </a:r>
            <a:r>
              <a:rPr lang="fr-BE" sz="1100" spc="35" dirty="0">
                <a:latin typeface="Trebuchet MS"/>
                <a:cs typeface="Trebuchet MS"/>
              </a:rPr>
              <a:t>selon </a:t>
            </a:r>
            <a:r>
              <a:rPr lang="fr-BE" sz="1100" spc="25" dirty="0">
                <a:latin typeface="Trebuchet MS"/>
                <a:cs typeface="Trebuchet MS"/>
              </a:rPr>
              <a:t>l’échelle</a:t>
            </a:r>
            <a:endParaRPr lang="fr-BE" sz="1100" dirty="0">
              <a:latin typeface="Trebuchet MS"/>
              <a:cs typeface="Trebuchet MS"/>
            </a:endParaRPr>
          </a:p>
          <a:p>
            <a:pPr marL="12700" marR="5080" algn="just">
              <a:lnSpc>
                <a:spcPct val="106100"/>
              </a:lnSpc>
              <a:buFontTx/>
              <a:buChar char="-"/>
              <a:tabLst>
                <a:tab pos="121920" algn="l"/>
              </a:tabLst>
            </a:pPr>
            <a:endParaRPr lang="fr-BE" sz="1100" dirty="0">
              <a:latin typeface="Trebuchet MS"/>
              <a:cs typeface="Trebuchet MS"/>
            </a:endParaRPr>
          </a:p>
        </p:txBody>
      </p:sp>
      <p:sp>
        <p:nvSpPr>
          <p:cNvPr id="10" name="object 10"/>
          <p:cNvSpPr txBox="1">
            <a:spLocks noGrp="1"/>
          </p:cNvSpPr>
          <p:nvPr>
            <p:ph type="sldNum" sz="quarter" idx="7"/>
          </p:nvPr>
        </p:nvSpPr>
        <p:spPr>
          <a:xfrm>
            <a:off x="2632329" y="7119749"/>
            <a:ext cx="2010017"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err="1"/>
              <a:t>d’activités</a:t>
            </a:r>
            <a:r>
              <a:rPr lang="fr-FR" spc="20" dirty="0"/>
              <a:t>  </a:t>
            </a:r>
            <a:r>
              <a:rPr spc="20" dirty="0"/>
              <a:t> </a:t>
            </a:r>
            <a:fld id="{81D60167-4931-47E6-BA6A-407CBD079E47}" type="slidenum">
              <a:rPr spc="65">
                <a:solidFill>
                  <a:srgbClr val="FFFFFF"/>
                </a:solidFill>
                <a:latin typeface="Arial"/>
                <a:cs typeface="Arial"/>
              </a:rPr>
              <a:pPr marL="12700">
                <a:lnSpc>
                  <a:spcPct val="100000"/>
                </a:lnSpc>
                <a:spcBef>
                  <a:spcPts val="90"/>
                </a:spcBef>
              </a:pPr>
              <a:t>23</a:t>
            </a:fld>
            <a:r>
              <a:rPr spc="65" dirty="0">
                <a:solidFill>
                  <a:srgbClr val="FFFFFF"/>
                </a:solidFill>
                <a:latin typeface="Arial"/>
                <a:cs typeface="Arial"/>
              </a:rPr>
              <a:t> </a:t>
            </a:r>
            <a:r>
              <a:rPr lang="fr-F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11" name="object 4"/>
          <p:cNvSpPr/>
          <p:nvPr/>
        </p:nvSpPr>
        <p:spPr>
          <a:xfrm>
            <a:off x="1" y="-38210"/>
            <a:ext cx="7556499" cy="566044"/>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endParaRPr sz="3200" kern="0" spc="15" dirty="0">
              <a:solidFill>
                <a:schemeClr val="bg1"/>
              </a:solidFill>
              <a:latin typeface="Bahnschrift SemiBold Condensed" panose="020B0502040204020203" pitchFamily="34" charset="0"/>
              <a:ea typeface="+mj-ea"/>
              <a:cs typeface="+mj-cs"/>
            </a:endParaRPr>
          </a:p>
        </p:txBody>
      </p:sp>
      <p:sp>
        <p:nvSpPr>
          <p:cNvPr id="12" name="object 18"/>
          <p:cNvSpPr/>
          <p:nvPr/>
        </p:nvSpPr>
        <p:spPr>
          <a:xfrm>
            <a:off x="575" y="0"/>
            <a:ext cx="537316" cy="527833"/>
          </a:xfrm>
          <a:prstGeom prst="rect">
            <a:avLst/>
          </a:prstGeom>
          <a:blipFill>
            <a:blip r:embed="rId2" cstate="print"/>
            <a:stretch>
              <a:fillRect/>
            </a:stretch>
          </a:blipFill>
        </p:spPr>
        <p:txBody>
          <a:bodyPr wrap="square" lIns="0" tIns="0" rIns="0" bIns="0" rtlCol="0"/>
          <a:lstStyle/>
          <a:p>
            <a:endParaRPr/>
          </a:p>
        </p:txBody>
      </p:sp>
      <p:sp>
        <p:nvSpPr>
          <p:cNvPr id="14" name="object 5"/>
          <p:cNvSpPr/>
          <p:nvPr/>
        </p:nvSpPr>
        <p:spPr>
          <a:xfrm>
            <a:off x="23563" y="859282"/>
            <a:ext cx="288290" cy="262255"/>
          </a:xfrm>
          <a:custGeom>
            <a:avLst/>
            <a:gdLst/>
            <a:ahLst/>
            <a:cxnLst/>
            <a:rect l="l" t="t" r="r" b="b"/>
            <a:pathLst>
              <a:path w="288290" h="262255">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sp>
        <p:nvSpPr>
          <p:cNvPr id="20" name="object 2"/>
          <p:cNvSpPr txBox="1"/>
          <p:nvPr/>
        </p:nvSpPr>
        <p:spPr>
          <a:xfrm>
            <a:off x="3994275" y="870842"/>
            <a:ext cx="3194483" cy="2158540"/>
          </a:xfrm>
          <a:prstGeom prst="rect">
            <a:avLst/>
          </a:prstGeom>
        </p:spPr>
        <p:txBody>
          <a:bodyPr vert="horz" wrap="square" lIns="0" tIns="12700" rIns="0" bIns="0" rtlCol="0">
            <a:spAutoFit/>
          </a:bodyPr>
          <a:lstStyle/>
          <a:p>
            <a:pPr marL="12700" marR="5080" algn="just">
              <a:lnSpc>
                <a:spcPct val="106100"/>
              </a:lnSpc>
              <a:tabLst>
                <a:tab pos="130175" algn="l"/>
              </a:tabLst>
            </a:pPr>
            <a:r>
              <a:rPr lang="fr-BE" sz="1100" spc="125" dirty="0">
                <a:latin typeface="Trebuchet MS"/>
                <a:cs typeface="Trebuchet MS"/>
              </a:rPr>
              <a:t>de</a:t>
            </a:r>
            <a:r>
              <a:rPr lang="fr-BE" sz="1100" spc="-10" dirty="0">
                <a:latin typeface="Trebuchet MS"/>
                <a:cs typeface="Trebuchet MS"/>
              </a:rPr>
              <a:t> </a:t>
            </a:r>
            <a:r>
              <a:rPr lang="fr-BE" sz="1100" spc="20" dirty="0">
                <a:latin typeface="Trebuchet MS"/>
                <a:cs typeface="Trebuchet MS"/>
              </a:rPr>
              <a:t>classification</a:t>
            </a:r>
            <a:r>
              <a:rPr lang="fr-BE" sz="1100" spc="-10" dirty="0">
                <a:latin typeface="Trebuchet MS"/>
                <a:cs typeface="Trebuchet MS"/>
              </a:rPr>
              <a:t> </a:t>
            </a:r>
            <a:r>
              <a:rPr lang="fr-BE" sz="1100" spc="125" dirty="0">
                <a:latin typeface="Trebuchet MS"/>
                <a:cs typeface="Trebuchet MS"/>
              </a:rPr>
              <a:t>de</a:t>
            </a:r>
            <a:r>
              <a:rPr lang="fr-BE" sz="1100" spc="-10" dirty="0">
                <a:latin typeface="Trebuchet MS"/>
                <a:cs typeface="Trebuchet MS"/>
              </a:rPr>
              <a:t> </a:t>
            </a:r>
            <a:r>
              <a:rPr lang="fr-BE" sz="1100" spc="35" dirty="0">
                <a:latin typeface="Trebuchet MS"/>
                <a:cs typeface="Trebuchet MS"/>
              </a:rPr>
              <a:t>l’Organisation</a:t>
            </a:r>
            <a:r>
              <a:rPr lang="fr-BE" sz="1100" spc="-10" dirty="0">
                <a:latin typeface="Trebuchet MS"/>
                <a:cs typeface="Trebuchet MS"/>
              </a:rPr>
              <a:t> </a:t>
            </a:r>
            <a:r>
              <a:rPr lang="fr-BE" sz="1100" spc="80" dirty="0">
                <a:latin typeface="Trebuchet MS"/>
                <a:cs typeface="Trebuchet MS"/>
              </a:rPr>
              <a:t>Mondiale  </a:t>
            </a:r>
            <a:r>
              <a:rPr lang="fr-BE" sz="1100" spc="125" dirty="0">
                <a:latin typeface="Trebuchet MS"/>
                <a:cs typeface="Trebuchet MS"/>
              </a:rPr>
              <a:t>de</a:t>
            </a:r>
            <a:r>
              <a:rPr lang="fr-BE" sz="1100" spc="-45" dirty="0">
                <a:latin typeface="Trebuchet MS"/>
                <a:cs typeface="Trebuchet MS"/>
              </a:rPr>
              <a:t> </a:t>
            </a:r>
            <a:r>
              <a:rPr lang="fr-BE" sz="1100" spc="30" dirty="0">
                <a:latin typeface="Trebuchet MS"/>
                <a:cs typeface="Trebuchet MS"/>
              </a:rPr>
              <a:t>la</a:t>
            </a:r>
            <a:r>
              <a:rPr lang="fr-BE" sz="1100" spc="-45" dirty="0">
                <a:latin typeface="Trebuchet MS"/>
                <a:cs typeface="Trebuchet MS"/>
              </a:rPr>
              <a:t> </a:t>
            </a:r>
            <a:r>
              <a:rPr lang="fr-BE" sz="1100" spc="35" dirty="0">
                <a:latin typeface="Trebuchet MS"/>
                <a:cs typeface="Trebuchet MS"/>
              </a:rPr>
              <a:t>Santé.</a:t>
            </a:r>
            <a:r>
              <a:rPr lang="fr-BE" sz="1100" spc="245" dirty="0">
                <a:latin typeface="Trebuchet MS"/>
                <a:cs typeface="Trebuchet MS"/>
              </a:rPr>
              <a:t> </a:t>
            </a:r>
            <a:r>
              <a:rPr lang="fr-BE" sz="1100" spc="70" dirty="0">
                <a:latin typeface="Trebuchet MS"/>
                <a:cs typeface="Trebuchet MS"/>
              </a:rPr>
              <a:t>Son</a:t>
            </a:r>
            <a:r>
              <a:rPr lang="fr-BE" sz="1100" spc="-45" dirty="0">
                <a:latin typeface="Trebuchet MS"/>
                <a:cs typeface="Trebuchet MS"/>
              </a:rPr>
              <a:t> </a:t>
            </a:r>
            <a:r>
              <a:rPr lang="fr-BE" sz="1100" spc="60" dirty="0">
                <a:latin typeface="Trebuchet MS"/>
                <a:cs typeface="Trebuchet MS"/>
              </a:rPr>
              <a:t>siège</a:t>
            </a:r>
            <a:r>
              <a:rPr lang="fr-BE" sz="1100" spc="-40" dirty="0">
                <a:latin typeface="Trebuchet MS"/>
                <a:cs typeface="Trebuchet MS"/>
              </a:rPr>
              <a:t> </a:t>
            </a:r>
            <a:r>
              <a:rPr lang="fr-BE" sz="1100" spc="10" dirty="0">
                <a:latin typeface="Trebuchet MS"/>
                <a:cs typeface="Trebuchet MS"/>
              </a:rPr>
              <a:t>est</a:t>
            </a:r>
            <a:r>
              <a:rPr lang="fr-BE" sz="1100" spc="-45" dirty="0">
                <a:latin typeface="Trebuchet MS"/>
                <a:cs typeface="Trebuchet MS"/>
              </a:rPr>
              <a:t> </a:t>
            </a:r>
            <a:r>
              <a:rPr lang="fr-BE" sz="1100" spc="170" dirty="0">
                <a:latin typeface="Trebuchet MS"/>
                <a:cs typeface="Trebuchet MS"/>
              </a:rPr>
              <a:t>à</a:t>
            </a:r>
            <a:r>
              <a:rPr lang="fr-BE" sz="1100" spc="-45" dirty="0">
                <a:latin typeface="Trebuchet MS"/>
                <a:cs typeface="Trebuchet MS"/>
              </a:rPr>
              <a:t> </a:t>
            </a:r>
            <a:r>
              <a:rPr lang="fr-BE" sz="1100" spc="60" dirty="0">
                <a:latin typeface="Trebuchet MS"/>
                <a:cs typeface="Trebuchet MS"/>
              </a:rPr>
              <a:t>Yaoundé,</a:t>
            </a:r>
            <a:r>
              <a:rPr lang="fr-BE" sz="1100" spc="-45" dirty="0">
                <a:latin typeface="Trebuchet MS"/>
                <a:cs typeface="Trebuchet MS"/>
              </a:rPr>
              <a:t> </a:t>
            </a:r>
            <a:r>
              <a:rPr lang="fr-BE" sz="1100" spc="120" dirty="0">
                <a:latin typeface="Trebuchet MS"/>
                <a:cs typeface="Trebuchet MS"/>
              </a:rPr>
              <a:t>au</a:t>
            </a:r>
            <a:r>
              <a:rPr lang="fr-BE" sz="1100" spc="-40" dirty="0">
                <a:latin typeface="Trebuchet MS"/>
                <a:cs typeface="Trebuchet MS"/>
              </a:rPr>
              <a:t> </a:t>
            </a:r>
            <a:r>
              <a:rPr lang="fr-BE" sz="1100" spc="75" dirty="0">
                <a:latin typeface="Trebuchet MS"/>
                <a:cs typeface="Trebuchet MS"/>
              </a:rPr>
              <a:t>Cameroun.</a:t>
            </a:r>
          </a:p>
          <a:p>
            <a:pPr marL="12700" marR="5080" algn="just">
              <a:lnSpc>
                <a:spcPct val="106100"/>
              </a:lnSpc>
              <a:tabLst>
                <a:tab pos="130175" algn="l"/>
              </a:tabLst>
            </a:pPr>
            <a:endParaRPr lang="fr-BE" sz="1100" b="1" spc="60" dirty="0">
              <a:latin typeface="Trebuchet MS"/>
              <a:cs typeface="Trebuchet MS"/>
            </a:endParaRPr>
          </a:p>
          <a:p>
            <a:pPr>
              <a:lnSpc>
                <a:spcPct val="100000"/>
              </a:lnSpc>
              <a:spcBef>
                <a:spcPts val="5"/>
              </a:spcBef>
            </a:pPr>
            <a:endParaRPr lang="fr-BE" sz="1200" dirty="0">
              <a:latin typeface="Trebuchet MS"/>
              <a:cs typeface="Trebuchet MS"/>
            </a:endParaRPr>
          </a:p>
          <a:p>
            <a:pPr marL="12700" marR="5080" algn="just">
              <a:lnSpc>
                <a:spcPct val="106100"/>
              </a:lnSpc>
              <a:buChar char="-"/>
              <a:tabLst>
                <a:tab pos="92075" algn="l"/>
              </a:tabLst>
            </a:pPr>
            <a:r>
              <a:rPr lang="fr-BE" sz="1100" b="1" spc="45" dirty="0" err="1">
                <a:latin typeface="Trebuchet MS"/>
                <a:cs typeface="Trebuchet MS"/>
              </a:rPr>
              <a:t>African</a:t>
            </a:r>
            <a:r>
              <a:rPr lang="fr-BE" sz="1100" b="1" spc="-75" dirty="0">
                <a:latin typeface="Trebuchet MS"/>
                <a:cs typeface="Trebuchet MS"/>
              </a:rPr>
              <a:t> </a:t>
            </a:r>
            <a:r>
              <a:rPr lang="fr-BE" sz="1100" b="1" spc="65" dirty="0">
                <a:latin typeface="Trebuchet MS"/>
                <a:cs typeface="Trebuchet MS"/>
              </a:rPr>
              <a:t>Marine</a:t>
            </a:r>
            <a:r>
              <a:rPr lang="fr-BE" sz="1100" b="1" spc="-75" dirty="0">
                <a:latin typeface="Trebuchet MS"/>
                <a:cs typeface="Trebuchet MS"/>
              </a:rPr>
              <a:t> </a:t>
            </a:r>
            <a:r>
              <a:rPr lang="fr-BE" sz="1100" b="1" spc="114" dirty="0" err="1">
                <a:latin typeface="Trebuchet MS"/>
                <a:cs typeface="Trebuchet MS"/>
              </a:rPr>
              <a:t>Mammal</a:t>
            </a:r>
            <a:r>
              <a:rPr lang="fr-BE" sz="1100" b="1" spc="-75" dirty="0">
                <a:latin typeface="Trebuchet MS"/>
                <a:cs typeface="Trebuchet MS"/>
              </a:rPr>
              <a:t> </a:t>
            </a:r>
            <a:r>
              <a:rPr lang="fr-BE" sz="1100" b="1" spc="60" dirty="0">
                <a:latin typeface="Trebuchet MS"/>
                <a:cs typeface="Trebuchet MS"/>
              </a:rPr>
              <a:t>Conservation</a:t>
            </a:r>
            <a:r>
              <a:rPr lang="fr-BE" sz="1100" b="1" spc="-75" dirty="0">
                <a:latin typeface="Trebuchet MS"/>
                <a:cs typeface="Trebuchet MS"/>
              </a:rPr>
              <a:t> </a:t>
            </a:r>
            <a:r>
              <a:rPr lang="fr-BE" sz="1100" b="1" spc="40" dirty="0" err="1">
                <a:latin typeface="Trebuchet MS"/>
                <a:cs typeface="Trebuchet MS"/>
              </a:rPr>
              <a:t>Organization</a:t>
            </a:r>
            <a:r>
              <a:rPr lang="fr-BE" sz="1100" b="1" spc="40" dirty="0">
                <a:latin typeface="Trebuchet MS"/>
                <a:cs typeface="Trebuchet MS"/>
              </a:rPr>
              <a:t>-  </a:t>
            </a:r>
            <a:r>
              <a:rPr lang="fr-BE" sz="1100" b="1" spc="105" dirty="0" err="1">
                <a:latin typeface="Trebuchet MS"/>
                <a:cs typeface="Trebuchet MS"/>
              </a:rPr>
              <a:t>Cameroon</a:t>
            </a:r>
            <a:r>
              <a:rPr lang="fr-BE" sz="1100" b="1" spc="105" dirty="0">
                <a:latin typeface="Trebuchet MS"/>
                <a:cs typeface="Trebuchet MS"/>
              </a:rPr>
              <a:t> </a:t>
            </a:r>
            <a:r>
              <a:rPr lang="fr-BE" sz="1100" b="1" spc="120" dirty="0">
                <a:latin typeface="Trebuchet MS"/>
                <a:cs typeface="Trebuchet MS"/>
              </a:rPr>
              <a:t>(AMMCO): </a:t>
            </a:r>
            <a:r>
              <a:rPr lang="fr-BE" sz="1100" spc="65" dirty="0">
                <a:latin typeface="Trebuchet MS"/>
                <a:cs typeface="Trebuchet MS"/>
              </a:rPr>
              <a:t>Cette </a:t>
            </a:r>
            <a:r>
              <a:rPr lang="fr-BE" sz="1100" spc="45" dirty="0">
                <a:latin typeface="Trebuchet MS"/>
                <a:cs typeface="Trebuchet MS"/>
              </a:rPr>
              <a:t>organisation </a:t>
            </a:r>
            <a:r>
              <a:rPr lang="fr-BE" sz="1100" spc="10" dirty="0">
                <a:latin typeface="Trebuchet MS"/>
                <a:cs typeface="Trebuchet MS"/>
              </a:rPr>
              <a:t>est </a:t>
            </a:r>
            <a:r>
              <a:rPr lang="fr-BE" sz="1100" spc="45" dirty="0">
                <a:latin typeface="Trebuchet MS"/>
                <a:cs typeface="Trebuchet MS"/>
              </a:rPr>
              <a:t>spé-  </a:t>
            </a:r>
            <a:r>
              <a:rPr lang="fr-BE" sz="1100" spc="30" dirty="0" err="1">
                <a:latin typeface="Trebuchet MS"/>
                <a:cs typeface="Trebuchet MS"/>
              </a:rPr>
              <a:t>cialisée</a:t>
            </a:r>
            <a:r>
              <a:rPr lang="fr-BE" sz="1100" spc="30" dirty="0">
                <a:latin typeface="Trebuchet MS"/>
                <a:cs typeface="Trebuchet MS"/>
              </a:rPr>
              <a:t> </a:t>
            </a:r>
            <a:r>
              <a:rPr lang="fr-BE" sz="1100" spc="90" dirty="0">
                <a:latin typeface="Trebuchet MS"/>
                <a:cs typeface="Trebuchet MS"/>
              </a:rPr>
              <a:t>dans </a:t>
            </a:r>
            <a:r>
              <a:rPr lang="fr-BE" sz="1100" spc="30" dirty="0">
                <a:latin typeface="Trebuchet MS"/>
                <a:cs typeface="Trebuchet MS"/>
              </a:rPr>
              <a:t>la </a:t>
            </a:r>
            <a:r>
              <a:rPr lang="fr-BE" sz="1100" spc="65" dirty="0">
                <a:latin typeface="Trebuchet MS"/>
                <a:cs typeface="Trebuchet MS"/>
              </a:rPr>
              <a:t>recherche </a:t>
            </a:r>
            <a:r>
              <a:rPr lang="fr-BE" sz="1100" spc="25" dirty="0">
                <a:latin typeface="Trebuchet MS"/>
                <a:cs typeface="Trebuchet MS"/>
              </a:rPr>
              <a:t>et </a:t>
            </a:r>
            <a:r>
              <a:rPr lang="fr-BE" sz="1100" spc="30" dirty="0">
                <a:latin typeface="Trebuchet MS"/>
                <a:cs typeface="Trebuchet MS"/>
              </a:rPr>
              <a:t>la </a:t>
            </a:r>
            <a:r>
              <a:rPr lang="fr-BE" sz="1100" spc="45" dirty="0">
                <a:latin typeface="Trebuchet MS"/>
                <a:cs typeface="Trebuchet MS"/>
              </a:rPr>
              <a:t>prévention </a:t>
            </a:r>
            <a:r>
              <a:rPr lang="fr-BE" sz="1100" spc="55" dirty="0">
                <a:latin typeface="Trebuchet MS"/>
                <a:cs typeface="Trebuchet MS"/>
              </a:rPr>
              <a:t>pour </a:t>
            </a:r>
            <a:r>
              <a:rPr lang="fr-BE" sz="1100" spc="30" dirty="0">
                <a:latin typeface="Trebuchet MS"/>
                <a:cs typeface="Trebuchet MS"/>
              </a:rPr>
              <a:t>la   </a:t>
            </a:r>
            <a:r>
              <a:rPr lang="fr-BE" sz="1100" spc="50" dirty="0">
                <a:latin typeface="Trebuchet MS"/>
                <a:cs typeface="Trebuchet MS"/>
              </a:rPr>
              <a:t>conservation </a:t>
            </a:r>
            <a:r>
              <a:rPr lang="fr-BE" sz="1100" spc="75" dirty="0">
                <a:latin typeface="Trebuchet MS"/>
                <a:cs typeface="Trebuchet MS"/>
              </a:rPr>
              <a:t>des </a:t>
            </a:r>
            <a:r>
              <a:rPr lang="fr-BE" sz="1100" spc="45" dirty="0">
                <a:latin typeface="Trebuchet MS"/>
                <a:cs typeface="Trebuchet MS"/>
              </a:rPr>
              <a:t>mammifères </a:t>
            </a:r>
            <a:r>
              <a:rPr lang="fr-BE" sz="1100" spc="50" dirty="0">
                <a:latin typeface="Trebuchet MS"/>
                <a:cs typeface="Trebuchet MS"/>
              </a:rPr>
              <a:t>aquatiques. </a:t>
            </a:r>
            <a:r>
              <a:rPr lang="fr-BE" sz="1100" spc="70" dirty="0">
                <a:latin typeface="Trebuchet MS"/>
                <a:cs typeface="Trebuchet MS"/>
              </a:rPr>
              <a:t>Son</a:t>
            </a:r>
            <a:r>
              <a:rPr lang="fr-BE" sz="1100" spc="-35" dirty="0">
                <a:latin typeface="Trebuchet MS"/>
                <a:cs typeface="Trebuchet MS"/>
              </a:rPr>
              <a:t> </a:t>
            </a:r>
            <a:r>
              <a:rPr lang="fr-BE" sz="1100" spc="60" dirty="0">
                <a:latin typeface="Trebuchet MS"/>
                <a:cs typeface="Trebuchet MS"/>
              </a:rPr>
              <a:t>siège  </a:t>
            </a:r>
            <a:r>
              <a:rPr lang="fr-BE" sz="1100" spc="10" dirty="0">
                <a:latin typeface="Trebuchet MS"/>
                <a:cs typeface="Trebuchet MS"/>
              </a:rPr>
              <a:t>est </a:t>
            </a:r>
            <a:r>
              <a:rPr lang="fr-BE" sz="1100" spc="170" dirty="0">
                <a:latin typeface="Trebuchet MS"/>
                <a:cs typeface="Trebuchet MS"/>
              </a:rPr>
              <a:t>à </a:t>
            </a:r>
            <a:r>
              <a:rPr lang="fr-BE" sz="1100" spc="110" dirty="0" err="1">
                <a:latin typeface="Trebuchet MS"/>
                <a:cs typeface="Trebuchet MS"/>
              </a:rPr>
              <a:t>Mouanko</a:t>
            </a:r>
            <a:r>
              <a:rPr lang="fr-BE" sz="1100" spc="110" dirty="0">
                <a:latin typeface="Trebuchet MS"/>
                <a:cs typeface="Trebuchet MS"/>
              </a:rPr>
              <a:t> </a:t>
            </a:r>
            <a:r>
              <a:rPr lang="fr-BE" sz="1100" spc="90" dirty="0">
                <a:latin typeface="Trebuchet MS"/>
                <a:cs typeface="Trebuchet MS"/>
              </a:rPr>
              <a:t>dans </a:t>
            </a:r>
            <a:r>
              <a:rPr lang="fr-BE" sz="1100" spc="30" dirty="0">
                <a:latin typeface="Trebuchet MS"/>
                <a:cs typeface="Trebuchet MS"/>
              </a:rPr>
              <a:t>la </a:t>
            </a:r>
            <a:r>
              <a:rPr lang="fr-BE" sz="1100" spc="130" dirty="0">
                <a:latin typeface="Trebuchet MS"/>
                <a:cs typeface="Trebuchet MS"/>
              </a:rPr>
              <a:t>Sanaga </a:t>
            </a:r>
            <a:r>
              <a:rPr lang="fr-BE" sz="1100" spc="35" dirty="0">
                <a:latin typeface="Trebuchet MS"/>
                <a:cs typeface="Trebuchet MS"/>
              </a:rPr>
              <a:t>Maritime </a:t>
            </a:r>
            <a:r>
              <a:rPr lang="fr-BE" sz="1100" spc="45" dirty="0">
                <a:latin typeface="Trebuchet MS"/>
                <a:cs typeface="Trebuchet MS"/>
              </a:rPr>
              <a:t>(Edéa),</a:t>
            </a:r>
            <a:r>
              <a:rPr lang="fr-BE" sz="1100" spc="-60" dirty="0">
                <a:latin typeface="Trebuchet MS"/>
                <a:cs typeface="Trebuchet MS"/>
              </a:rPr>
              <a:t> </a:t>
            </a:r>
            <a:r>
              <a:rPr lang="fr-BE" sz="1100" spc="120" dirty="0">
                <a:latin typeface="Trebuchet MS"/>
                <a:cs typeface="Trebuchet MS"/>
              </a:rPr>
              <a:t>au  </a:t>
            </a:r>
            <a:r>
              <a:rPr lang="fr-BE" sz="1100" spc="75" dirty="0">
                <a:latin typeface="Trebuchet MS"/>
                <a:cs typeface="Trebuchet MS"/>
              </a:rPr>
              <a:t>Cameroun.</a:t>
            </a:r>
            <a:endParaRPr lang="fr-BE" sz="1100" dirty="0">
              <a:latin typeface="Trebuchet MS"/>
              <a:cs typeface="Trebuchet MS"/>
            </a:endParaRPr>
          </a:p>
        </p:txBody>
      </p:sp>
      <p:pic>
        <p:nvPicPr>
          <p:cNvPr id="1028" name="Picture 4" descr="http://heada.org/images/integr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106" y="3061564"/>
            <a:ext cx="3430820" cy="3751426"/>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7">
            <a:extLst>
              <a:ext uri="{FF2B5EF4-FFF2-40B4-BE49-F238E27FC236}">
                <a16:creationId xmlns:a16="http://schemas.microsoft.com/office/drawing/2014/main" id="{1420A0B5-50D4-19A1-F08A-ACC38F3DF261}"/>
              </a:ext>
            </a:extLst>
          </p:cNvPr>
          <p:cNvSpPr txBox="1">
            <a:spLocks/>
          </p:cNvSpPr>
          <p:nvPr/>
        </p:nvSpPr>
        <p:spPr>
          <a:xfrm>
            <a:off x="537891" y="51896"/>
            <a:ext cx="6847427" cy="443711"/>
          </a:xfrm>
          <a:prstGeom prst="rect">
            <a:avLst/>
          </a:prstGeom>
        </p:spPr>
        <p:txBody>
          <a:bodyPr vert="horz" wrap="square" lIns="0" tIns="12700" rIns="0" bIns="0" rtlCol="0">
            <a:spAutoFit/>
          </a:bodyPr>
          <a:lstStyle>
            <a:lvl1pPr>
              <a:defRPr>
                <a:latin typeface="+mj-lt"/>
                <a:ea typeface="+mj-ea"/>
                <a:cs typeface="+mj-cs"/>
              </a:defRPr>
            </a:lvl1pPr>
          </a:lstStyle>
          <a:p>
            <a:r>
              <a:rPr lang="fr-BE" sz="2800" b="1" dirty="0">
                <a:solidFill>
                  <a:schemeClr val="bg1"/>
                </a:solidFill>
              </a:rPr>
              <a:t> </a:t>
            </a:r>
            <a:r>
              <a:rPr lang="fr-BE" sz="2400" b="1" spc="5" dirty="0">
                <a:solidFill>
                  <a:schemeClr val="bg1"/>
                </a:solidFill>
                <a:latin typeface="Noto Sans Arabic SemCond"/>
              </a:rPr>
              <a:t>DÉVELOPPEMENT DES PARTENARIATS</a:t>
            </a:r>
          </a:p>
        </p:txBody>
      </p:sp>
    </p:spTree>
    <p:extLst>
      <p:ext uri="{BB962C8B-B14F-4D97-AF65-F5344CB8AC3E}">
        <p14:creationId xmlns:p14="http://schemas.microsoft.com/office/powerpoint/2010/main" val="816579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41298" y="780593"/>
            <a:ext cx="6293336" cy="1856534"/>
          </a:xfrm>
          <a:prstGeom prst="rect">
            <a:avLst/>
          </a:prstGeom>
        </p:spPr>
        <p:txBody>
          <a:bodyPr vert="horz" wrap="square" lIns="0" tIns="12700" rIns="0" bIns="0" rtlCol="0">
            <a:spAutoFit/>
          </a:bodyPr>
          <a:lstStyle/>
          <a:p>
            <a:pPr marL="134620" indent="-121920">
              <a:lnSpc>
                <a:spcPct val="100000"/>
              </a:lnSpc>
              <a:spcBef>
                <a:spcPts val="100"/>
              </a:spcBef>
              <a:buChar char="•"/>
              <a:tabLst>
                <a:tab pos="134620" algn="l"/>
              </a:tabLst>
            </a:pPr>
            <a:r>
              <a:rPr lang="fr-BE" sz="1200" spc="45" dirty="0">
                <a:solidFill>
                  <a:srgbClr val="0F8F8E"/>
                </a:solidFill>
                <a:latin typeface="Arial Black"/>
                <a:cs typeface="Arial Black"/>
              </a:rPr>
              <a:t>AMMCO</a:t>
            </a:r>
          </a:p>
          <a:p>
            <a:pPr marL="134620" indent="-121920">
              <a:lnSpc>
                <a:spcPct val="100000"/>
              </a:lnSpc>
              <a:spcBef>
                <a:spcPts val="100"/>
              </a:spcBef>
              <a:buChar char="•"/>
              <a:tabLst>
                <a:tab pos="134620" algn="l"/>
              </a:tabLst>
            </a:pPr>
            <a:r>
              <a:rPr lang="fr-BE" sz="1200" spc="-40" dirty="0">
                <a:solidFill>
                  <a:srgbClr val="0F8F8E"/>
                </a:solidFill>
                <a:latin typeface="Arial Black"/>
                <a:cs typeface="Arial Black"/>
              </a:rPr>
              <a:t>CHP</a:t>
            </a:r>
          </a:p>
          <a:p>
            <a:pPr marL="134620" indent="-121920">
              <a:lnSpc>
                <a:spcPct val="100000"/>
              </a:lnSpc>
              <a:spcBef>
                <a:spcPts val="100"/>
              </a:spcBef>
              <a:buChar char="•"/>
              <a:tabLst>
                <a:tab pos="134620" algn="l"/>
              </a:tabLst>
            </a:pPr>
            <a:r>
              <a:rPr lang="fr-BE" sz="1200" spc="-65" dirty="0">
                <a:solidFill>
                  <a:srgbClr val="0F8F8E"/>
                </a:solidFill>
                <a:latin typeface="Arial Black"/>
                <a:cs typeface="Arial Black"/>
              </a:rPr>
              <a:t>CRESAR</a:t>
            </a:r>
          </a:p>
          <a:p>
            <a:pPr marL="134620" indent="-121920">
              <a:lnSpc>
                <a:spcPct val="100000"/>
              </a:lnSpc>
              <a:spcBef>
                <a:spcPts val="100"/>
              </a:spcBef>
              <a:buChar char="•"/>
              <a:tabLst>
                <a:tab pos="134620" algn="l"/>
              </a:tabLst>
            </a:pPr>
            <a:r>
              <a:rPr lang="fr-BE" sz="1200" spc="-65" dirty="0">
                <a:solidFill>
                  <a:srgbClr val="0F8F8E"/>
                </a:solidFill>
                <a:latin typeface="Arial Black"/>
                <a:cs typeface="Arial Black"/>
              </a:rPr>
              <a:t>DIMCORP</a:t>
            </a:r>
          </a:p>
          <a:p>
            <a:pPr marL="134620" indent="-121920">
              <a:spcBef>
                <a:spcPts val="100"/>
              </a:spcBef>
              <a:buFontTx/>
              <a:buChar char="•"/>
              <a:tabLst>
                <a:tab pos="134620" algn="l"/>
              </a:tabLst>
            </a:pPr>
            <a:r>
              <a:rPr lang="fr-FR" sz="1200" spc="10" dirty="0">
                <a:solidFill>
                  <a:srgbClr val="0F8F8E"/>
                </a:solidFill>
                <a:latin typeface="Arial Black"/>
                <a:cs typeface="Arial Black"/>
              </a:rPr>
              <a:t>MOSAIC</a:t>
            </a:r>
            <a:endParaRPr lang="fr-BE" sz="1200" spc="-65" dirty="0">
              <a:solidFill>
                <a:srgbClr val="0F8F8E"/>
              </a:solidFill>
              <a:latin typeface="Arial Black"/>
              <a:cs typeface="Arial Black"/>
            </a:endParaRPr>
          </a:p>
          <a:p>
            <a:pPr marL="134620" indent="-121920">
              <a:lnSpc>
                <a:spcPct val="100000"/>
              </a:lnSpc>
              <a:spcBef>
                <a:spcPts val="100"/>
              </a:spcBef>
              <a:buChar char="•"/>
              <a:tabLst>
                <a:tab pos="134620" algn="l"/>
              </a:tabLst>
            </a:pPr>
            <a:r>
              <a:rPr sz="1200" spc="10" dirty="0" err="1">
                <a:solidFill>
                  <a:srgbClr val="0F8F8E"/>
                </a:solidFill>
                <a:latin typeface="Arial Black"/>
                <a:cs typeface="Arial Black"/>
              </a:rPr>
              <a:t>Epitech</a:t>
            </a:r>
            <a:r>
              <a:rPr sz="1200" spc="10" dirty="0">
                <a:solidFill>
                  <a:srgbClr val="0F8F8E"/>
                </a:solidFill>
                <a:latin typeface="Arial Black"/>
                <a:cs typeface="Arial Black"/>
              </a:rPr>
              <a:t>-CANADA</a:t>
            </a:r>
            <a:endParaRPr lang="fr-FR" sz="1200" spc="10" dirty="0">
              <a:solidFill>
                <a:srgbClr val="0F8F8E"/>
              </a:solidFill>
              <a:latin typeface="Arial Black"/>
              <a:cs typeface="Arial Black"/>
            </a:endParaRPr>
          </a:p>
          <a:p>
            <a:pPr marL="134620" indent="-121920">
              <a:lnSpc>
                <a:spcPct val="100000"/>
              </a:lnSpc>
              <a:spcBef>
                <a:spcPts val="100"/>
              </a:spcBef>
              <a:buChar char="•"/>
              <a:tabLst>
                <a:tab pos="134620" algn="l"/>
              </a:tabLst>
            </a:pPr>
            <a:endParaRPr lang="fr-FR" sz="1200" spc="10" dirty="0">
              <a:solidFill>
                <a:srgbClr val="0F8F8E"/>
              </a:solidFill>
              <a:latin typeface="Arial Black"/>
              <a:cs typeface="Arial Black"/>
            </a:endParaRPr>
          </a:p>
          <a:p>
            <a:pPr marL="12066" marR="5080">
              <a:lnSpc>
                <a:spcPct val="111100"/>
              </a:lnSpc>
              <a:spcBef>
                <a:spcPts val="480"/>
              </a:spcBef>
              <a:tabLst>
                <a:tab pos="469265" algn="l"/>
                <a:tab pos="470534" algn="l"/>
              </a:tabLst>
            </a:pPr>
            <a:r>
              <a:rPr sz="1100" spc="15" dirty="0" err="1">
                <a:latin typeface="Trebuchet MS"/>
                <a:cs typeface="Trebuchet MS"/>
              </a:rPr>
              <a:t>L’association</a:t>
            </a:r>
            <a:r>
              <a:rPr sz="1100" spc="15" dirty="0">
                <a:latin typeface="Trebuchet MS"/>
                <a:cs typeface="Trebuchet MS"/>
              </a:rPr>
              <a:t> HEADA entend établir des partenariats  ou collaborations avec les institutions ci-après :</a:t>
            </a:r>
          </a:p>
        </p:txBody>
      </p:sp>
      <p:sp>
        <p:nvSpPr>
          <p:cNvPr id="3" name="object 3"/>
          <p:cNvSpPr txBox="1"/>
          <p:nvPr/>
        </p:nvSpPr>
        <p:spPr>
          <a:xfrm>
            <a:off x="941299" y="3835887"/>
            <a:ext cx="117475" cy="3263265"/>
          </a:xfrm>
          <a:prstGeom prst="rect">
            <a:avLst/>
          </a:prstGeom>
        </p:spPr>
        <p:txBody>
          <a:bodyPr vert="horz" wrap="square" lIns="0" tIns="12700" rIns="0" bIns="0" rtlCol="0">
            <a:spAutoFit/>
          </a:bodyPr>
          <a:lstStyle/>
          <a:p>
            <a:pPr marL="12700" marR="5080" algn="just">
              <a:lnSpc>
                <a:spcPct val="128699"/>
              </a:lnSpc>
              <a:spcBef>
                <a:spcPts val="100"/>
              </a:spcBef>
            </a:pPr>
            <a:r>
              <a:rPr sz="1100" spc="90" dirty="0">
                <a:latin typeface="Trebuchet MS"/>
                <a:cs typeface="Trebuchet MS"/>
              </a:rPr>
              <a:t>o  o  o  o  o  o  o  o  o  o  o  o  o  o  o</a:t>
            </a:r>
            <a:endParaRPr sz="1100">
              <a:latin typeface="Trebuchet MS"/>
              <a:cs typeface="Trebuchet MS"/>
            </a:endParaRPr>
          </a:p>
        </p:txBody>
      </p:sp>
      <p:sp>
        <p:nvSpPr>
          <p:cNvPr id="4" name="object 4"/>
          <p:cNvSpPr txBox="1">
            <a:spLocks noGrp="1"/>
          </p:cNvSpPr>
          <p:nvPr>
            <p:ph type="body" idx="1"/>
          </p:nvPr>
        </p:nvSpPr>
        <p:spPr>
          <a:xfrm>
            <a:off x="941299" y="2549666"/>
            <a:ext cx="5712459" cy="4616135"/>
          </a:xfrm>
          <a:prstGeom prst="rect">
            <a:avLst/>
          </a:prstGeom>
        </p:spPr>
        <p:txBody>
          <a:bodyPr vert="horz" wrap="square" lIns="0" tIns="60960" rIns="0" bIns="0" rtlCol="0">
            <a:spAutoFit/>
          </a:bodyPr>
          <a:lstStyle/>
          <a:p>
            <a:pPr marL="469900" indent="-457834">
              <a:lnSpc>
                <a:spcPct val="100000"/>
              </a:lnSpc>
              <a:spcBef>
                <a:spcPts val="480"/>
              </a:spcBef>
              <a:buChar char="o"/>
              <a:tabLst>
                <a:tab pos="469265" algn="l"/>
                <a:tab pos="470534" algn="l"/>
              </a:tabLst>
            </a:pPr>
            <a:r>
              <a:rPr spc="15" dirty="0"/>
              <a:t>Ministère </a:t>
            </a:r>
            <a:r>
              <a:rPr spc="125" dirty="0"/>
              <a:t>de</a:t>
            </a:r>
            <a:r>
              <a:rPr spc="-229" dirty="0"/>
              <a:t> </a:t>
            </a:r>
            <a:r>
              <a:rPr spc="30" dirty="0"/>
              <a:t>la</a:t>
            </a:r>
            <a:r>
              <a:rPr lang="fr-FR" spc="30" dirty="0"/>
              <a:t> </a:t>
            </a:r>
            <a:r>
              <a:rPr spc="60" dirty="0"/>
              <a:t>Santé </a:t>
            </a:r>
            <a:r>
              <a:rPr spc="45" dirty="0"/>
              <a:t>Publique</a:t>
            </a:r>
          </a:p>
          <a:p>
            <a:pPr marL="469900" indent="-457834">
              <a:spcBef>
                <a:spcPts val="480"/>
              </a:spcBef>
              <a:buChar char="o"/>
              <a:tabLst>
                <a:tab pos="469265" algn="l"/>
                <a:tab pos="470534" algn="l"/>
              </a:tabLst>
            </a:pPr>
            <a:r>
              <a:rPr spc="15" dirty="0" err="1"/>
              <a:t>Ministère</a:t>
            </a:r>
            <a:r>
              <a:rPr spc="15" dirty="0"/>
              <a:t> de</a:t>
            </a:r>
            <a:r>
              <a:rPr lang="fr-FR" spc="15" dirty="0"/>
              <a:t> </a:t>
            </a:r>
            <a:r>
              <a:rPr spc="15" dirty="0"/>
              <a:t>la</a:t>
            </a:r>
            <a:r>
              <a:rPr lang="fr-FR" spc="15" dirty="0"/>
              <a:t> </a:t>
            </a:r>
            <a:r>
              <a:rPr spc="15" dirty="0" err="1"/>
              <a:t>Défense</a:t>
            </a:r>
            <a:endParaRPr spc="15" dirty="0"/>
          </a:p>
          <a:p>
            <a:pPr marL="469900" indent="-457834">
              <a:lnSpc>
                <a:spcPct val="100000"/>
              </a:lnSpc>
              <a:spcBef>
                <a:spcPts val="380"/>
              </a:spcBef>
              <a:buChar char="o"/>
              <a:tabLst>
                <a:tab pos="469265" algn="l"/>
                <a:tab pos="470534" algn="l"/>
              </a:tabLst>
            </a:pPr>
            <a:r>
              <a:rPr spc="15" dirty="0"/>
              <a:t>Ministère</a:t>
            </a:r>
            <a:r>
              <a:rPr spc="-30" dirty="0"/>
              <a:t> </a:t>
            </a:r>
            <a:r>
              <a:rPr spc="125" dirty="0"/>
              <a:t>de</a:t>
            </a:r>
            <a:r>
              <a:rPr spc="-30" dirty="0"/>
              <a:t> </a:t>
            </a:r>
            <a:r>
              <a:rPr spc="30" dirty="0"/>
              <a:t>l’Elevage,</a:t>
            </a:r>
            <a:r>
              <a:rPr spc="-25" dirty="0"/>
              <a:t> </a:t>
            </a:r>
            <a:r>
              <a:rPr spc="75" dirty="0"/>
              <a:t>des</a:t>
            </a:r>
            <a:r>
              <a:rPr spc="-30" dirty="0"/>
              <a:t> </a:t>
            </a:r>
            <a:r>
              <a:rPr spc="80" dirty="0"/>
              <a:t>Pêches</a:t>
            </a:r>
            <a:r>
              <a:rPr spc="-30" dirty="0"/>
              <a:t> </a:t>
            </a:r>
            <a:r>
              <a:rPr spc="25" dirty="0"/>
              <a:t>et</a:t>
            </a:r>
            <a:r>
              <a:rPr spc="-25" dirty="0"/>
              <a:t> </a:t>
            </a:r>
            <a:r>
              <a:rPr spc="75" dirty="0"/>
              <a:t>des</a:t>
            </a:r>
            <a:r>
              <a:rPr spc="-30" dirty="0"/>
              <a:t> </a:t>
            </a:r>
            <a:r>
              <a:rPr dirty="0"/>
              <a:t>Industries</a:t>
            </a:r>
            <a:r>
              <a:rPr spc="-25" dirty="0"/>
              <a:t> </a:t>
            </a:r>
            <a:r>
              <a:rPr spc="50" dirty="0"/>
              <a:t>Animales</a:t>
            </a:r>
          </a:p>
          <a:p>
            <a:pPr marL="469900" indent="-457834">
              <a:lnSpc>
                <a:spcPct val="100000"/>
              </a:lnSpc>
              <a:spcBef>
                <a:spcPts val="380"/>
              </a:spcBef>
              <a:buChar char="o"/>
              <a:tabLst>
                <a:tab pos="469265" algn="l"/>
                <a:tab pos="470534" algn="l"/>
              </a:tabLst>
            </a:pPr>
            <a:r>
              <a:rPr spc="15" dirty="0"/>
              <a:t>Ministère</a:t>
            </a:r>
            <a:r>
              <a:rPr spc="-30" dirty="0"/>
              <a:t> </a:t>
            </a:r>
            <a:r>
              <a:rPr spc="125" dirty="0"/>
              <a:t>de</a:t>
            </a:r>
            <a:r>
              <a:rPr spc="-30" dirty="0"/>
              <a:t> </a:t>
            </a:r>
            <a:r>
              <a:rPr spc="10" dirty="0"/>
              <a:t>l’Agriculture</a:t>
            </a:r>
            <a:r>
              <a:rPr spc="-30" dirty="0"/>
              <a:t> </a:t>
            </a:r>
            <a:r>
              <a:rPr spc="25" dirty="0"/>
              <a:t>et</a:t>
            </a:r>
            <a:r>
              <a:rPr spc="-25" dirty="0"/>
              <a:t> </a:t>
            </a:r>
            <a:r>
              <a:rPr spc="100" dirty="0"/>
              <a:t>du</a:t>
            </a:r>
            <a:r>
              <a:rPr spc="-30" dirty="0"/>
              <a:t> </a:t>
            </a:r>
            <a:r>
              <a:rPr spc="80" dirty="0"/>
              <a:t>Développement</a:t>
            </a:r>
            <a:r>
              <a:rPr spc="-30" dirty="0"/>
              <a:t> </a:t>
            </a:r>
            <a:r>
              <a:rPr spc="10" dirty="0"/>
              <a:t>Rural</a:t>
            </a:r>
          </a:p>
          <a:p>
            <a:pPr marL="476884" marR="1235075" indent="-464820">
              <a:lnSpc>
                <a:spcPct val="128699"/>
              </a:lnSpc>
              <a:buChar char="o"/>
              <a:tabLst>
                <a:tab pos="469265" algn="l"/>
                <a:tab pos="470534" algn="l"/>
              </a:tabLst>
            </a:pPr>
            <a:r>
              <a:rPr spc="15" dirty="0"/>
              <a:t>Ministère</a:t>
            </a:r>
            <a:r>
              <a:rPr spc="-30" dirty="0"/>
              <a:t> </a:t>
            </a:r>
            <a:r>
              <a:rPr spc="125" dirty="0"/>
              <a:t>de</a:t>
            </a:r>
            <a:r>
              <a:rPr spc="-25" dirty="0"/>
              <a:t> </a:t>
            </a:r>
            <a:r>
              <a:rPr spc="20" dirty="0"/>
              <a:t>l’Environnement,</a:t>
            </a:r>
            <a:r>
              <a:rPr spc="-30" dirty="0"/>
              <a:t> </a:t>
            </a:r>
            <a:r>
              <a:rPr spc="125" dirty="0"/>
              <a:t>de</a:t>
            </a:r>
            <a:r>
              <a:rPr spc="-25" dirty="0"/>
              <a:t> </a:t>
            </a:r>
            <a:r>
              <a:rPr spc="30" dirty="0"/>
              <a:t>la</a:t>
            </a:r>
            <a:r>
              <a:rPr spc="-30" dirty="0"/>
              <a:t> </a:t>
            </a:r>
            <a:r>
              <a:rPr spc="30" dirty="0"/>
              <a:t>Protection</a:t>
            </a:r>
            <a:r>
              <a:rPr spc="-25" dirty="0"/>
              <a:t> </a:t>
            </a:r>
            <a:r>
              <a:rPr spc="125" dirty="0"/>
              <a:t>de</a:t>
            </a:r>
            <a:r>
              <a:rPr spc="-30" dirty="0"/>
              <a:t> </a:t>
            </a:r>
            <a:r>
              <a:rPr spc="30" dirty="0"/>
              <a:t>la</a:t>
            </a:r>
            <a:r>
              <a:rPr spc="-25" dirty="0"/>
              <a:t> </a:t>
            </a:r>
            <a:r>
              <a:rPr spc="50" dirty="0"/>
              <a:t>Nature  </a:t>
            </a:r>
            <a:r>
              <a:rPr spc="25" dirty="0"/>
              <a:t>et </a:t>
            </a:r>
            <a:r>
              <a:rPr spc="100" dirty="0"/>
              <a:t>du </a:t>
            </a:r>
            <a:r>
              <a:rPr spc="80" dirty="0"/>
              <a:t>Développement</a:t>
            </a:r>
            <a:r>
              <a:rPr spc="-220" dirty="0"/>
              <a:t> </a:t>
            </a:r>
            <a:r>
              <a:rPr spc="60" dirty="0"/>
              <a:t>Durable</a:t>
            </a:r>
          </a:p>
          <a:p>
            <a:pPr marL="469900" marR="2439035">
              <a:lnSpc>
                <a:spcPct val="128699"/>
              </a:lnSpc>
              <a:spcBef>
                <a:spcPts val="5"/>
              </a:spcBef>
            </a:pPr>
            <a:r>
              <a:rPr spc="15" dirty="0"/>
              <a:t>Ministère </a:t>
            </a:r>
            <a:r>
              <a:rPr spc="125" dirty="0"/>
              <a:t>de </a:t>
            </a:r>
            <a:r>
              <a:rPr spc="40" dirty="0"/>
              <a:t>l’Education </a:t>
            </a:r>
            <a:r>
              <a:rPr spc="125" dirty="0"/>
              <a:t>de </a:t>
            </a:r>
            <a:r>
              <a:rPr spc="65" dirty="0"/>
              <a:t>Base  </a:t>
            </a:r>
            <a:r>
              <a:rPr spc="15" dirty="0"/>
              <a:t>Ministère </a:t>
            </a:r>
            <a:r>
              <a:rPr spc="75" dirty="0"/>
              <a:t>des </a:t>
            </a:r>
            <a:r>
              <a:rPr spc="50" dirty="0"/>
              <a:t>Enseignements</a:t>
            </a:r>
            <a:r>
              <a:rPr spc="-225" dirty="0"/>
              <a:t> </a:t>
            </a:r>
            <a:r>
              <a:rPr spc="65" dirty="0"/>
              <a:t>Secondaires  </a:t>
            </a:r>
            <a:r>
              <a:rPr spc="15" dirty="0"/>
              <a:t>Ministère </a:t>
            </a:r>
            <a:r>
              <a:rPr spc="125" dirty="0"/>
              <a:t>de</a:t>
            </a:r>
            <a:r>
              <a:rPr spc="-165" dirty="0"/>
              <a:t> </a:t>
            </a:r>
            <a:r>
              <a:rPr spc="40" dirty="0"/>
              <a:t>l’Enseignement </a:t>
            </a:r>
            <a:r>
              <a:rPr spc="25" dirty="0"/>
              <a:t>Supérieur</a:t>
            </a:r>
          </a:p>
          <a:p>
            <a:pPr marL="469900">
              <a:lnSpc>
                <a:spcPct val="100000"/>
              </a:lnSpc>
              <a:spcBef>
                <a:spcPts val="375"/>
              </a:spcBef>
            </a:pPr>
            <a:r>
              <a:rPr spc="15" dirty="0"/>
              <a:t>Ministère</a:t>
            </a:r>
            <a:r>
              <a:rPr spc="-30" dirty="0"/>
              <a:t> </a:t>
            </a:r>
            <a:r>
              <a:rPr spc="125" dirty="0"/>
              <a:t>de</a:t>
            </a:r>
            <a:r>
              <a:rPr spc="-30" dirty="0"/>
              <a:t> </a:t>
            </a:r>
            <a:r>
              <a:rPr spc="30" dirty="0"/>
              <a:t>la</a:t>
            </a:r>
            <a:r>
              <a:rPr spc="-30" dirty="0"/>
              <a:t> </a:t>
            </a:r>
            <a:r>
              <a:rPr spc="80" dirty="0"/>
              <a:t>Recherche</a:t>
            </a:r>
            <a:r>
              <a:rPr spc="-30" dirty="0"/>
              <a:t> </a:t>
            </a:r>
            <a:r>
              <a:rPr spc="20" dirty="0"/>
              <a:t>Scientifique</a:t>
            </a:r>
            <a:r>
              <a:rPr spc="-30" dirty="0"/>
              <a:t> </a:t>
            </a:r>
            <a:r>
              <a:rPr spc="25" dirty="0"/>
              <a:t>et</a:t>
            </a:r>
            <a:r>
              <a:rPr spc="-30" dirty="0"/>
              <a:t> </a:t>
            </a:r>
            <a:r>
              <a:rPr spc="125" dirty="0"/>
              <a:t>de</a:t>
            </a:r>
            <a:r>
              <a:rPr spc="-30" dirty="0"/>
              <a:t> </a:t>
            </a:r>
            <a:r>
              <a:rPr spc="30" dirty="0"/>
              <a:t>l’Innovation</a:t>
            </a:r>
          </a:p>
          <a:p>
            <a:pPr marL="469900">
              <a:lnSpc>
                <a:spcPct val="100000"/>
              </a:lnSpc>
              <a:spcBef>
                <a:spcPts val="380"/>
              </a:spcBef>
            </a:pPr>
            <a:r>
              <a:rPr spc="15" dirty="0"/>
              <a:t>Ministère </a:t>
            </a:r>
            <a:r>
              <a:rPr spc="75" dirty="0"/>
              <a:t>des </a:t>
            </a:r>
            <a:r>
              <a:rPr spc="10" dirty="0"/>
              <a:t>Affaires</a:t>
            </a:r>
            <a:r>
              <a:rPr spc="-180" dirty="0"/>
              <a:t> </a:t>
            </a:r>
            <a:r>
              <a:rPr spc="45" dirty="0"/>
              <a:t>Sociales</a:t>
            </a:r>
          </a:p>
          <a:p>
            <a:pPr marL="469900" marR="1149350">
              <a:lnSpc>
                <a:spcPct val="128699"/>
              </a:lnSpc>
            </a:pPr>
            <a:r>
              <a:rPr spc="15" dirty="0"/>
              <a:t>Ministère </a:t>
            </a:r>
            <a:r>
              <a:rPr spc="125" dirty="0"/>
              <a:t>de </a:t>
            </a:r>
            <a:r>
              <a:rPr spc="30" dirty="0"/>
              <a:t>la </a:t>
            </a:r>
            <a:r>
              <a:rPr spc="35" dirty="0"/>
              <a:t>Promotion </a:t>
            </a:r>
            <a:r>
              <a:rPr spc="125" dirty="0"/>
              <a:t>de </a:t>
            </a:r>
            <a:r>
              <a:rPr spc="30" dirty="0"/>
              <a:t>la </a:t>
            </a:r>
            <a:r>
              <a:rPr spc="80" dirty="0"/>
              <a:t>Femme </a:t>
            </a:r>
            <a:r>
              <a:rPr spc="25" dirty="0"/>
              <a:t>et </a:t>
            </a:r>
            <a:r>
              <a:rPr spc="125" dirty="0"/>
              <a:t>de </a:t>
            </a:r>
            <a:r>
              <a:rPr spc="30" dirty="0"/>
              <a:t>la </a:t>
            </a:r>
            <a:r>
              <a:rPr spc="5" dirty="0"/>
              <a:t>Famille  </a:t>
            </a:r>
            <a:r>
              <a:rPr spc="15" dirty="0"/>
              <a:t>Ministère</a:t>
            </a:r>
            <a:r>
              <a:rPr spc="-20" dirty="0"/>
              <a:t> </a:t>
            </a:r>
            <a:r>
              <a:rPr spc="125" dirty="0"/>
              <a:t>de</a:t>
            </a:r>
            <a:r>
              <a:rPr spc="-15" dirty="0"/>
              <a:t> </a:t>
            </a:r>
            <a:r>
              <a:rPr spc="30" dirty="0"/>
              <a:t>la</a:t>
            </a:r>
            <a:r>
              <a:rPr spc="-20" dirty="0"/>
              <a:t> </a:t>
            </a:r>
            <a:r>
              <a:rPr spc="35" dirty="0"/>
              <a:t>Décentralisation</a:t>
            </a:r>
            <a:r>
              <a:rPr spc="-15" dirty="0"/>
              <a:t> </a:t>
            </a:r>
            <a:r>
              <a:rPr spc="25" dirty="0"/>
              <a:t>et</a:t>
            </a:r>
            <a:r>
              <a:rPr spc="-15" dirty="0"/>
              <a:t> </a:t>
            </a:r>
            <a:r>
              <a:rPr spc="100" dirty="0"/>
              <a:t>du</a:t>
            </a:r>
            <a:r>
              <a:rPr spc="-20" dirty="0"/>
              <a:t> </a:t>
            </a:r>
            <a:r>
              <a:rPr spc="80" dirty="0"/>
              <a:t>Développement</a:t>
            </a:r>
            <a:r>
              <a:rPr spc="-15" dirty="0"/>
              <a:t> </a:t>
            </a:r>
            <a:r>
              <a:rPr spc="60" dirty="0"/>
              <a:t>Local  </a:t>
            </a:r>
            <a:r>
              <a:rPr spc="15" dirty="0"/>
              <a:t>Ministère</a:t>
            </a:r>
            <a:r>
              <a:rPr spc="-30" dirty="0"/>
              <a:t> </a:t>
            </a:r>
            <a:r>
              <a:rPr spc="125" dirty="0"/>
              <a:t>de</a:t>
            </a:r>
            <a:r>
              <a:rPr spc="-30" dirty="0"/>
              <a:t> </a:t>
            </a:r>
            <a:r>
              <a:rPr spc="20" dirty="0"/>
              <a:t>l’Eau</a:t>
            </a:r>
            <a:r>
              <a:rPr spc="-35" dirty="0"/>
              <a:t> </a:t>
            </a:r>
            <a:r>
              <a:rPr spc="25" dirty="0"/>
              <a:t>et</a:t>
            </a:r>
            <a:r>
              <a:rPr spc="-30" dirty="0"/>
              <a:t> </a:t>
            </a:r>
            <a:r>
              <a:rPr spc="125" dirty="0"/>
              <a:t>de</a:t>
            </a:r>
            <a:r>
              <a:rPr spc="-30" dirty="0"/>
              <a:t> </a:t>
            </a:r>
            <a:r>
              <a:rPr spc="15" dirty="0"/>
              <a:t>l’Energie</a:t>
            </a:r>
          </a:p>
          <a:p>
            <a:pPr marL="469900">
              <a:lnSpc>
                <a:spcPct val="100000"/>
              </a:lnSpc>
              <a:spcBef>
                <a:spcPts val="380"/>
              </a:spcBef>
            </a:pPr>
            <a:r>
              <a:rPr spc="15" dirty="0"/>
              <a:t>Ministère</a:t>
            </a:r>
            <a:r>
              <a:rPr spc="-35" dirty="0"/>
              <a:t> </a:t>
            </a:r>
            <a:r>
              <a:rPr spc="75" dirty="0"/>
              <a:t>des</a:t>
            </a:r>
            <a:r>
              <a:rPr spc="-30" dirty="0"/>
              <a:t> </a:t>
            </a:r>
            <a:r>
              <a:rPr dirty="0"/>
              <a:t>Forêts</a:t>
            </a:r>
            <a:r>
              <a:rPr spc="-30" dirty="0"/>
              <a:t> </a:t>
            </a:r>
            <a:r>
              <a:rPr spc="25" dirty="0"/>
              <a:t>et</a:t>
            </a:r>
            <a:r>
              <a:rPr spc="-30" dirty="0"/>
              <a:t> </a:t>
            </a:r>
            <a:r>
              <a:rPr spc="125" dirty="0"/>
              <a:t>de</a:t>
            </a:r>
            <a:r>
              <a:rPr spc="-30" dirty="0"/>
              <a:t> </a:t>
            </a:r>
            <a:r>
              <a:rPr spc="30" dirty="0"/>
              <a:t>la</a:t>
            </a:r>
            <a:r>
              <a:rPr spc="-30" dirty="0"/>
              <a:t> </a:t>
            </a:r>
            <a:r>
              <a:rPr spc="75" dirty="0"/>
              <a:t>Faune</a:t>
            </a:r>
          </a:p>
          <a:p>
            <a:pPr marL="469900">
              <a:lnSpc>
                <a:spcPct val="100000"/>
              </a:lnSpc>
              <a:spcBef>
                <a:spcPts val="380"/>
              </a:spcBef>
            </a:pPr>
            <a:r>
              <a:rPr spc="15" dirty="0"/>
              <a:t>Les </a:t>
            </a:r>
            <a:r>
              <a:rPr spc="-5" dirty="0"/>
              <a:t>Universités </a:t>
            </a:r>
            <a:r>
              <a:rPr spc="40" dirty="0"/>
              <a:t>(publiques </a:t>
            </a:r>
            <a:r>
              <a:rPr spc="25" dirty="0"/>
              <a:t>et</a:t>
            </a:r>
            <a:r>
              <a:rPr spc="-170" dirty="0"/>
              <a:t> </a:t>
            </a:r>
            <a:r>
              <a:rPr spc="25" dirty="0"/>
              <a:t>privées)</a:t>
            </a:r>
          </a:p>
          <a:p>
            <a:pPr marL="469900">
              <a:lnSpc>
                <a:spcPct val="100000"/>
              </a:lnSpc>
              <a:spcBef>
                <a:spcPts val="380"/>
              </a:spcBef>
            </a:pPr>
            <a:r>
              <a:rPr spc="15" dirty="0"/>
              <a:t>Les </a:t>
            </a:r>
            <a:r>
              <a:rPr spc="20" dirty="0"/>
              <a:t>Collectivités </a:t>
            </a:r>
            <a:r>
              <a:rPr spc="-30" dirty="0"/>
              <a:t>Territoriales</a:t>
            </a:r>
            <a:r>
              <a:rPr spc="-125" dirty="0"/>
              <a:t> </a:t>
            </a:r>
            <a:r>
              <a:rPr spc="40" dirty="0"/>
              <a:t>Décentralisées</a:t>
            </a:r>
          </a:p>
          <a:p>
            <a:pPr marL="469900" marR="5080">
              <a:lnSpc>
                <a:spcPct val="128800"/>
              </a:lnSpc>
            </a:pPr>
            <a:r>
              <a:rPr spc="15" dirty="0"/>
              <a:t>Les</a:t>
            </a:r>
            <a:r>
              <a:rPr spc="-20" dirty="0"/>
              <a:t> </a:t>
            </a:r>
            <a:r>
              <a:rPr spc="45" dirty="0"/>
              <a:t>Organisations</a:t>
            </a:r>
            <a:r>
              <a:rPr spc="-15" dirty="0"/>
              <a:t> </a:t>
            </a:r>
            <a:r>
              <a:rPr spc="100" dirty="0"/>
              <a:t>Non</a:t>
            </a:r>
            <a:r>
              <a:rPr spc="-15" dirty="0"/>
              <a:t> </a:t>
            </a:r>
            <a:r>
              <a:rPr spc="65" dirty="0"/>
              <a:t>Gouvernementales</a:t>
            </a:r>
            <a:r>
              <a:rPr spc="-15" dirty="0"/>
              <a:t> </a:t>
            </a:r>
            <a:r>
              <a:rPr spc="105" dirty="0"/>
              <a:t>(ONG)</a:t>
            </a:r>
            <a:r>
              <a:rPr spc="-15" dirty="0"/>
              <a:t> </a:t>
            </a:r>
            <a:r>
              <a:rPr spc="50" dirty="0"/>
              <a:t>locales</a:t>
            </a:r>
            <a:r>
              <a:rPr spc="-15" dirty="0"/>
              <a:t> </a:t>
            </a:r>
            <a:r>
              <a:rPr spc="25" dirty="0"/>
              <a:t>et</a:t>
            </a:r>
            <a:r>
              <a:rPr spc="-15" dirty="0"/>
              <a:t> </a:t>
            </a:r>
            <a:r>
              <a:rPr spc="25" dirty="0"/>
              <a:t>autres</a:t>
            </a:r>
            <a:r>
              <a:rPr spc="-15" dirty="0"/>
              <a:t> </a:t>
            </a:r>
            <a:r>
              <a:rPr spc="45" dirty="0"/>
              <a:t>fondations  </a:t>
            </a:r>
            <a:r>
              <a:rPr spc="15" dirty="0"/>
              <a:t>Les</a:t>
            </a:r>
            <a:r>
              <a:rPr spc="-30" dirty="0"/>
              <a:t> </a:t>
            </a:r>
            <a:r>
              <a:rPr spc="45" dirty="0"/>
              <a:t>Organisations</a:t>
            </a:r>
            <a:r>
              <a:rPr spc="-25" dirty="0"/>
              <a:t> </a:t>
            </a:r>
            <a:r>
              <a:rPr spc="100" dirty="0"/>
              <a:t>Non</a:t>
            </a:r>
            <a:r>
              <a:rPr spc="-25" dirty="0"/>
              <a:t> </a:t>
            </a:r>
            <a:r>
              <a:rPr spc="65" dirty="0"/>
              <a:t>Gouvernementales</a:t>
            </a:r>
            <a:r>
              <a:rPr spc="-25" dirty="0"/>
              <a:t> </a:t>
            </a:r>
            <a:r>
              <a:rPr spc="25" dirty="0"/>
              <a:t>Internationales</a:t>
            </a:r>
            <a:r>
              <a:rPr spc="-25" dirty="0"/>
              <a:t> </a:t>
            </a:r>
            <a:r>
              <a:rPr spc="80" dirty="0"/>
              <a:t>(ONGI)</a:t>
            </a:r>
          </a:p>
          <a:p>
            <a:pPr marL="469900" marR="2963545">
              <a:lnSpc>
                <a:spcPct val="128800"/>
              </a:lnSpc>
            </a:pPr>
            <a:r>
              <a:rPr spc="15" dirty="0"/>
              <a:t>Les </a:t>
            </a:r>
            <a:r>
              <a:rPr spc="10" dirty="0"/>
              <a:t>entreprises </a:t>
            </a:r>
            <a:r>
              <a:rPr spc="100" dirty="0"/>
              <a:t>du </a:t>
            </a:r>
            <a:r>
              <a:rPr spc="40" dirty="0"/>
              <a:t>secteur </a:t>
            </a:r>
            <a:r>
              <a:rPr spc="25" dirty="0"/>
              <a:t>privé  </a:t>
            </a:r>
            <a:r>
              <a:rPr spc="15" dirty="0"/>
              <a:t>Les </a:t>
            </a:r>
            <a:r>
              <a:rPr spc="40" dirty="0"/>
              <a:t>organisations</a:t>
            </a:r>
            <a:r>
              <a:rPr spc="-140" dirty="0"/>
              <a:t> </a:t>
            </a:r>
            <a:r>
              <a:rPr spc="35" dirty="0"/>
              <a:t>confessionnelles</a:t>
            </a:r>
          </a:p>
        </p:txBody>
      </p:sp>
      <p:sp>
        <p:nvSpPr>
          <p:cNvPr id="9" name="object 9"/>
          <p:cNvSpPr txBox="1">
            <a:spLocks noGrp="1"/>
          </p:cNvSpPr>
          <p:nvPr>
            <p:ph type="sldNum" sz="quarter" idx="7"/>
          </p:nvPr>
        </p:nvSpPr>
        <p:spPr>
          <a:xfrm>
            <a:off x="2626122" y="7140253"/>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a:t>d’activités </a:t>
            </a:r>
            <a:fld id="{81D60167-4931-47E6-BA6A-407CBD079E47}" type="slidenum">
              <a:rPr spc="65">
                <a:solidFill>
                  <a:srgbClr val="FFFFFF"/>
                </a:solidFill>
                <a:latin typeface="Arial"/>
                <a:cs typeface="Arial"/>
              </a:rPr>
              <a:pPr marL="12700">
                <a:lnSpc>
                  <a:spcPct val="100000"/>
                </a:lnSpc>
                <a:spcBef>
                  <a:spcPts val="90"/>
                </a:spcBef>
              </a:pPr>
              <a:t>24</a:t>
            </a:fld>
            <a:r>
              <a:rPr spc="65" dirty="0">
                <a:solidFill>
                  <a:srgbClr val="FFFFFF"/>
                </a:solidFill>
                <a:latin typeface="Arial"/>
                <a:cs typeface="Arial"/>
              </a:rPr>
              <a:t> </a:t>
            </a:r>
            <a:r>
              <a:rPr lang="fr-F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11" name="object 4"/>
          <p:cNvSpPr/>
          <p:nvPr/>
        </p:nvSpPr>
        <p:spPr>
          <a:xfrm>
            <a:off x="-1293" y="8456"/>
            <a:ext cx="7557793" cy="649979"/>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r>
              <a:rPr lang="fr-BE" b="1" dirty="0">
                <a:solidFill>
                  <a:schemeClr val="bg1"/>
                </a:solidFill>
              </a:rPr>
              <a:t>               </a:t>
            </a:r>
            <a:r>
              <a:rPr lang="fr-BE" sz="3200" b="1" spc="5" dirty="0">
                <a:solidFill>
                  <a:schemeClr val="bg1"/>
                </a:solidFill>
                <a:latin typeface="Noto Sans Arabic SemCond"/>
                <a:ea typeface="+mj-ea"/>
                <a:cs typeface="+mj-cs"/>
              </a:rPr>
              <a:t>NOS PARTENAIRES</a:t>
            </a:r>
            <a:endParaRPr sz="2400" b="1" spc="5" dirty="0">
              <a:solidFill>
                <a:schemeClr val="bg1"/>
              </a:solidFill>
              <a:latin typeface="Noto Sans Arabic SemCond"/>
              <a:ea typeface="+mj-ea"/>
              <a:cs typeface="+mj-cs"/>
            </a:endParaRPr>
          </a:p>
        </p:txBody>
      </p:sp>
      <p:sp>
        <p:nvSpPr>
          <p:cNvPr id="12" name="object 18"/>
          <p:cNvSpPr/>
          <p:nvPr/>
        </p:nvSpPr>
        <p:spPr>
          <a:xfrm>
            <a:off x="23185" y="0"/>
            <a:ext cx="622559" cy="62034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54020" y="7132449"/>
            <a:ext cx="1910080" cy="134620"/>
          </a:xfrm>
          <a:prstGeom prst="rect">
            <a:avLst/>
          </a:prstGeom>
        </p:spPr>
        <p:txBody>
          <a:bodyPr vert="horz" wrap="square" lIns="0" tIns="0" rIns="0" bIns="0" rtlCol="0">
            <a:spAutoFit/>
          </a:bodyPr>
          <a:lstStyle/>
          <a:p>
            <a:pPr>
              <a:lnSpc>
                <a:spcPts val="950"/>
              </a:lnSpc>
            </a:pPr>
            <a:r>
              <a:rPr sz="800" spc="45" dirty="0">
                <a:latin typeface="Trebuchet MS"/>
                <a:cs typeface="Trebuchet MS"/>
              </a:rPr>
              <a:t>Rapport </a:t>
            </a:r>
            <a:r>
              <a:rPr sz="800" spc="20" dirty="0">
                <a:latin typeface="Trebuchet MS"/>
                <a:cs typeface="Trebuchet MS"/>
              </a:rPr>
              <a:t>d’activités </a:t>
            </a:r>
            <a:r>
              <a:rPr sz="800" spc="65" dirty="0">
                <a:solidFill>
                  <a:srgbClr val="FFFFFF"/>
                </a:solidFill>
                <a:latin typeface="Arial"/>
                <a:cs typeface="Arial"/>
              </a:rPr>
              <a:t>23 </a:t>
            </a:r>
            <a:r>
              <a:rPr sz="800" spc="70" dirty="0">
                <a:latin typeface="Trebuchet MS"/>
                <a:cs typeface="Trebuchet MS"/>
              </a:rPr>
              <a:t>HEADA</a:t>
            </a:r>
            <a:r>
              <a:rPr sz="800" spc="75" dirty="0">
                <a:latin typeface="Trebuchet MS"/>
                <a:cs typeface="Trebuchet MS"/>
              </a:rPr>
              <a:t> </a:t>
            </a:r>
            <a:r>
              <a:rPr sz="800" spc="20" dirty="0">
                <a:latin typeface="Trebuchet MS"/>
                <a:cs typeface="Trebuchet MS"/>
              </a:rPr>
              <a:t>2019</a:t>
            </a:r>
            <a:endParaRPr sz="800">
              <a:latin typeface="Trebuchet MS"/>
              <a:cs typeface="Trebuchet MS"/>
            </a:endParaRPr>
          </a:p>
        </p:txBody>
      </p:sp>
      <p:sp>
        <p:nvSpPr>
          <p:cNvPr id="3" name="object 3"/>
          <p:cNvSpPr/>
          <p:nvPr/>
        </p:nvSpPr>
        <p:spPr>
          <a:xfrm>
            <a:off x="7042660" y="7031618"/>
            <a:ext cx="517344" cy="52838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689997" y="7110004"/>
            <a:ext cx="189001" cy="18900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40373" y="853085"/>
            <a:ext cx="5929940" cy="577276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962010" y="6930008"/>
            <a:ext cx="5598160" cy="630555"/>
          </a:xfrm>
          <a:custGeom>
            <a:avLst/>
            <a:gdLst/>
            <a:ahLst/>
            <a:cxnLst/>
            <a:rect l="l" t="t" r="r" b="b"/>
            <a:pathLst>
              <a:path w="5598159" h="630554">
                <a:moveTo>
                  <a:pt x="5597994" y="0"/>
                </a:moveTo>
                <a:lnTo>
                  <a:pt x="0" y="0"/>
                </a:lnTo>
                <a:lnTo>
                  <a:pt x="0" y="629996"/>
                </a:lnTo>
                <a:lnTo>
                  <a:pt x="5597994" y="629996"/>
                </a:lnTo>
                <a:lnTo>
                  <a:pt x="5597994" y="0"/>
                </a:lnTo>
                <a:close/>
              </a:path>
            </a:pathLst>
          </a:custGeom>
          <a:solidFill>
            <a:srgbClr val="FFFFFF"/>
          </a:solid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6FE8670-F693-FE19-8494-12B63F8396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7393" y="3747031"/>
            <a:ext cx="2583872" cy="74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1C162241-F2BF-A868-232C-F2007DB401F3}"/>
              </a:ext>
            </a:extLst>
          </p:cNvPr>
          <p:cNvSpPr txBox="1"/>
          <p:nvPr/>
        </p:nvSpPr>
        <p:spPr>
          <a:xfrm>
            <a:off x="2698130" y="4815596"/>
            <a:ext cx="3781424" cy="1213153"/>
          </a:xfrm>
          <a:prstGeom prst="rect">
            <a:avLst/>
          </a:prstGeom>
          <a:noFill/>
        </p:spPr>
        <p:txBody>
          <a:bodyPr wrap="square">
            <a:spAutoFit/>
          </a:bodyPr>
          <a:lstStyle/>
          <a:p>
            <a:pPr marL="12700" marR="120014">
              <a:spcBef>
                <a:spcPts val="100"/>
              </a:spcBef>
            </a:pPr>
            <a:r>
              <a:rPr lang="fr-FR" sz="1000" spc="60" dirty="0">
                <a:latin typeface="Trebuchet MS"/>
              </a:rPr>
              <a:t>Siège Régional Association HEADA, </a:t>
            </a:r>
          </a:p>
          <a:p>
            <a:pPr marL="12700" marR="120014">
              <a:spcBef>
                <a:spcPts val="100"/>
              </a:spcBef>
            </a:pPr>
            <a:r>
              <a:rPr lang="fr-FR" sz="1000" spc="60" dirty="0">
                <a:latin typeface="Trebuchet MS"/>
              </a:rPr>
              <a:t>BP. : 6355 Yaoundé - Cameroun</a:t>
            </a:r>
          </a:p>
          <a:p>
            <a:pPr marL="12700"/>
            <a:r>
              <a:rPr lang="fr-FR" sz="1000" spc="60" dirty="0">
                <a:latin typeface="Trebuchet MS"/>
              </a:rPr>
              <a:t>Tél : +237 657 091 938</a:t>
            </a:r>
          </a:p>
          <a:p>
            <a:pPr marL="47625">
              <a:lnSpc>
                <a:spcPct val="100000"/>
              </a:lnSpc>
            </a:pPr>
            <a:r>
              <a:rPr lang="fr-FR" sz="1000" spc="60" dirty="0">
                <a:latin typeface="Trebuchet MS"/>
              </a:rPr>
              <a:t>Email: </a:t>
            </a:r>
            <a:r>
              <a:rPr lang="fr-FR" sz="1000" dirty="0">
                <a:hlinkClick r:id="rId3"/>
              </a:rPr>
              <a:t>info@heada.org</a:t>
            </a:r>
            <a:endParaRPr lang="fr-FR" sz="1000" dirty="0"/>
          </a:p>
          <a:p>
            <a:pPr marL="47625">
              <a:lnSpc>
                <a:spcPct val="100000"/>
              </a:lnSpc>
            </a:pPr>
            <a:endParaRPr lang="fr-FR" sz="1000" dirty="0"/>
          </a:p>
          <a:p>
            <a:pPr>
              <a:spcBef>
                <a:spcPts val="20"/>
              </a:spcBef>
            </a:pPr>
            <a:endParaRPr lang="fr-FR" sz="1000" spc="60" dirty="0">
              <a:latin typeface="Trebuchet MS"/>
            </a:endParaRPr>
          </a:p>
          <a:p>
            <a:pPr marL="332740">
              <a:lnSpc>
                <a:spcPct val="100000"/>
              </a:lnSpc>
            </a:pPr>
            <a:r>
              <a:rPr lang="fr-FR" sz="1200" spc="55" dirty="0">
                <a:solidFill>
                  <a:srgbClr val="0F8F8E"/>
                </a:solidFill>
                <a:latin typeface="Arial Black"/>
                <a:cs typeface="Arial Black"/>
                <a:hlinkClick r:id="rId4"/>
              </a:rPr>
              <a:t>www.heada.org</a:t>
            </a:r>
            <a:endParaRPr lang="fr-FR" sz="1200" dirty="0">
              <a:latin typeface="Arial Black"/>
              <a:cs typeface="Arial Black"/>
            </a:endParaRPr>
          </a:p>
        </p:txBody>
      </p:sp>
      <p:sp>
        <p:nvSpPr>
          <p:cNvPr id="4" name="ZoneTexte 3">
            <a:extLst>
              <a:ext uri="{FF2B5EF4-FFF2-40B4-BE49-F238E27FC236}">
                <a16:creationId xmlns:a16="http://schemas.microsoft.com/office/drawing/2014/main" id="{37C508CE-3AEF-A745-8C81-D2041F5DF010}"/>
              </a:ext>
            </a:extLst>
          </p:cNvPr>
          <p:cNvSpPr txBox="1"/>
          <p:nvPr/>
        </p:nvSpPr>
        <p:spPr>
          <a:xfrm>
            <a:off x="0" y="7112836"/>
            <a:ext cx="7556500" cy="473206"/>
          </a:xfrm>
          <a:prstGeom prst="rect">
            <a:avLst/>
          </a:prstGeom>
          <a:solidFill>
            <a:srgbClr val="0F8F8E"/>
          </a:solidFill>
        </p:spPr>
        <p:txBody>
          <a:bodyPr wrap="square" rtlCol="0">
            <a:spAutoFit/>
          </a:bodyPr>
          <a:lstStyle/>
          <a:p>
            <a:pPr algn="ctr">
              <a:lnSpc>
                <a:spcPct val="150000"/>
              </a:lnSpc>
            </a:pPr>
            <a:r>
              <a:rPr lang="fr-FR" i="1" dirty="0">
                <a:solidFill>
                  <a:schemeClr val="bg1"/>
                </a:solidFill>
                <a:latin typeface="Lucida Handwriting" panose="03010101010101010101" pitchFamily="66" charset="0"/>
                <a:cs typeface="Lucida Sans Unicode" panose="020B0602030504020204" pitchFamily="34" charset="0"/>
              </a:rPr>
              <a:t>“ </a:t>
            </a:r>
            <a:r>
              <a:rPr lang="fr-FR" i="1" dirty="0" err="1">
                <a:solidFill>
                  <a:schemeClr val="bg1"/>
                </a:solidFill>
                <a:latin typeface="Lucida Handwriting" panose="03010101010101010101" pitchFamily="66" charset="0"/>
                <a:cs typeface="Lucida Sans Unicode" panose="020B0602030504020204" pitchFamily="34" charset="0"/>
              </a:rPr>
              <a:t>Together</a:t>
            </a:r>
            <a:r>
              <a:rPr lang="fr-FR" i="1" dirty="0">
                <a:solidFill>
                  <a:schemeClr val="bg1"/>
                </a:solidFill>
                <a:latin typeface="Lucida Handwriting" panose="03010101010101010101" pitchFamily="66" charset="0"/>
                <a:cs typeface="Lucida Sans Unicode" panose="020B0602030504020204" pitchFamily="34" charset="0"/>
              </a:rPr>
              <a:t> for a positive action on life ”</a:t>
            </a:r>
          </a:p>
        </p:txBody>
      </p:sp>
    </p:spTree>
    <p:extLst>
      <p:ext uri="{BB962C8B-B14F-4D97-AF65-F5344CB8AC3E}">
        <p14:creationId xmlns:p14="http://schemas.microsoft.com/office/powerpoint/2010/main" val="860621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91730" y="1117129"/>
            <a:ext cx="4991720" cy="289823"/>
          </a:xfrm>
          <a:prstGeom prst="rect">
            <a:avLst/>
          </a:prstGeom>
        </p:spPr>
        <p:txBody>
          <a:bodyPr vert="horz" wrap="square" lIns="0" tIns="12700" rIns="0" bIns="0" rtlCol="0">
            <a:spAutoFit/>
          </a:bodyPr>
          <a:lstStyle/>
          <a:p>
            <a:pPr marL="12700">
              <a:spcBef>
                <a:spcPts val="110"/>
              </a:spcBef>
            </a:pPr>
            <a:r>
              <a:rPr lang="fr-FR" spc="5" dirty="0">
                <a:solidFill>
                  <a:schemeClr val="accent6"/>
                </a:solidFill>
                <a:latin typeface="Noto Sans Arabic SemCond"/>
              </a:rPr>
              <a:t>CHAQUE ACTION COMPTE, CHAQUE VIE COMPTE …</a:t>
            </a:r>
            <a:endParaRPr lang="fr-BE" spc="5" dirty="0">
              <a:solidFill>
                <a:schemeClr val="accent6"/>
              </a:solidFill>
              <a:latin typeface="Noto Sans Arabic SemCond"/>
            </a:endParaRPr>
          </a:p>
        </p:txBody>
      </p:sp>
      <p:sp>
        <p:nvSpPr>
          <p:cNvPr id="4" name="object 4"/>
          <p:cNvSpPr txBox="1"/>
          <p:nvPr/>
        </p:nvSpPr>
        <p:spPr>
          <a:xfrm>
            <a:off x="4006850" y="1549177"/>
            <a:ext cx="3124200" cy="820738"/>
          </a:xfrm>
          <a:prstGeom prst="rect">
            <a:avLst/>
          </a:prstGeom>
        </p:spPr>
        <p:txBody>
          <a:bodyPr vert="horz" wrap="square" lIns="0" tIns="12700" rIns="0" bIns="0" rtlCol="0">
            <a:spAutoFit/>
          </a:bodyPr>
          <a:lstStyle/>
          <a:p>
            <a:pPr marL="12700" algn="just">
              <a:spcBef>
                <a:spcPts val="100"/>
              </a:spcBef>
            </a:pPr>
            <a:r>
              <a:rPr lang="fr-FR" sz="1050" spc="65" dirty="0">
                <a:latin typeface="Trebuchet MS"/>
              </a:rPr>
              <a:t>marque une étape significative dans l’histoire de HEADA Cameroun, célébrant six années de dévouement et d’impact au service des communautés les plus vulnérables.</a:t>
            </a:r>
            <a:endParaRPr sz="1050" spc="65" dirty="0">
              <a:latin typeface="Trebuchet MS"/>
            </a:endParaRPr>
          </a:p>
        </p:txBody>
      </p:sp>
      <p:sp>
        <p:nvSpPr>
          <p:cNvPr id="5" name="object 5"/>
          <p:cNvSpPr txBox="1"/>
          <p:nvPr/>
        </p:nvSpPr>
        <p:spPr>
          <a:xfrm>
            <a:off x="2291730" y="1382002"/>
            <a:ext cx="1714526" cy="937436"/>
          </a:xfrm>
          <a:prstGeom prst="rect">
            <a:avLst/>
          </a:prstGeom>
        </p:spPr>
        <p:txBody>
          <a:bodyPr vert="horz" wrap="square" lIns="0" tIns="13970" rIns="0" bIns="0" rtlCol="0">
            <a:spAutoFit/>
          </a:bodyPr>
          <a:lstStyle/>
          <a:p>
            <a:pPr marL="12700">
              <a:lnSpc>
                <a:spcPct val="100000"/>
              </a:lnSpc>
              <a:spcBef>
                <a:spcPts val="110"/>
              </a:spcBef>
            </a:pPr>
            <a:r>
              <a:rPr sz="6000" spc="5" dirty="0">
                <a:solidFill>
                  <a:srgbClr val="0F8F8E"/>
                </a:solidFill>
                <a:latin typeface="Noto Sans Arabic SemCond"/>
                <a:cs typeface="Noto Sans Arabic SemCond"/>
              </a:rPr>
              <a:t>20</a:t>
            </a:r>
            <a:r>
              <a:rPr lang="fr-FR" sz="6000" spc="5" dirty="0">
                <a:solidFill>
                  <a:srgbClr val="0F8F8E"/>
                </a:solidFill>
                <a:latin typeface="Noto Sans Arabic SemCond"/>
                <a:cs typeface="Noto Sans Arabic SemCond"/>
              </a:rPr>
              <a:t>24</a:t>
            </a:r>
            <a:endParaRPr sz="6000" dirty="0">
              <a:latin typeface="Trebuchet MS"/>
              <a:cs typeface="Trebuchet MS"/>
            </a:endParaRPr>
          </a:p>
        </p:txBody>
      </p:sp>
      <p:sp>
        <p:nvSpPr>
          <p:cNvPr id="6" name="object 6"/>
          <p:cNvSpPr txBox="1"/>
          <p:nvPr/>
        </p:nvSpPr>
        <p:spPr>
          <a:xfrm>
            <a:off x="2292324" y="2430204"/>
            <a:ext cx="4838726" cy="4375557"/>
          </a:xfrm>
          <a:prstGeom prst="rect">
            <a:avLst/>
          </a:prstGeom>
        </p:spPr>
        <p:txBody>
          <a:bodyPr vert="horz" wrap="square" lIns="0" tIns="12700" rIns="0" bIns="0" rtlCol="0">
            <a:spAutoFit/>
          </a:bodyPr>
          <a:lstStyle/>
          <a:p>
            <a:pPr algn="just"/>
            <a:r>
              <a:rPr lang="fr-FR" sz="1050" spc="65" dirty="0">
                <a:latin typeface="Trebuchet MS"/>
              </a:rPr>
              <a:t>Cette année encore, notre association a su faire preuve d’une résilience exemplaire en renforçant ses actions humanitaires, notamment à travers des initiatives en faveur des enfants orphelins, un engagement qui reste au cœur de notre mission.</a:t>
            </a:r>
          </a:p>
          <a:p>
            <a:pPr algn="just"/>
            <a:endParaRPr lang="fr-FR" sz="1050" spc="65" dirty="0">
              <a:latin typeface="Trebuchet MS"/>
            </a:endParaRPr>
          </a:p>
          <a:p>
            <a:pPr algn="just"/>
            <a:r>
              <a:rPr lang="fr-FR" sz="1050" dirty="0">
                <a:latin typeface="Trebuchet MS" panose="020B0603020202020204" pitchFamily="34" charset="0"/>
              </a:rPr>
              <a:t>En 2024, HEADA a poursuivi son engagement à travers des projets essentiels pour le bien-être des communautés et le renforcement des partenariats stratégiques avec les collectivités territoriales décentralisées. Ces collaborations ont consolidé notre impact dans les domaines de la santé publique et du développement durable, illustrant notre détermination à bâtir des solutions concrètes et durables.</a:t>
            </a:r>
          </a:p>
          <a:p>
            <a:pPr algn="just"/>
            <a:endParaRPr lang="fr-FR" sz="1050" dirty="0">
              <a:latin typeface="Trebuchet MS" panose="020B0603020202020204" pitchFamily="34" charset="0"/>
            </a:endParaRPr>
          </a:p>
          <a:p>
            <a:pPr algn="just"/>
            <a:r>
              <a:rPr lang="fr-FR" sz="1050" dirty="0">
                <a:latin typeface="Trebuchet MS" panose="020B0603020202020204" pitchFamily="34" charset="0"/>
              </a:rPr>
              <a:t>Cette année a également été marquée par une profonde tristesse avec la disparition de notre collègue et ami </a:t>
            </a:r>
            <a:r>
              <a:rPr lang="fr-FR" sz="1050" b="1" dirty="0">
                <a:latin typeface="Trebuchet MS" panose="020B0603020202020204" pitchFamily="34" charset="0"/>
              </a:rPr>
              <a:t>Felix NKOM</a:t>
            </a:r>
            <a:r>
              <a:rPr lang="fr-FR" sz="1050" dirty="0">
                <a:latin typeface="Trebuchet MS" panose="020B0603020202020204" pitchFamily="34" charset="0"/>
              </a:rPr>
              <a:t>, survenue en Février 2024. Felix a été un modèle de dévouement et de professionnalisme, contribuant de manière significative à nos réussites collectives. Sa mémoire continuera d’inspirer notre travail, et nous adressons nos pensées les plus sincères à sa famille et à ses proches.</a:t>
            </a:r>
          </a:p>
          <a:p>
            <a:pPr algn="just"/>
            <a:endParaRPr lang="fr-FR" sz="1050" dirty="0">
              <a:latin typeface="Trebuchet MS" panose="020B0603020202020204" pitchFamily="34" charset="0"/>
            </a:endParaRPr>
          </a:p>
          <a:p>
            <a:pPr algn="just"/>
            <a:r>
              <a:rPr lang="fr-FR" sz="1050" dirty="0">
                <a:latin typeface="Trebuchet MS" panose="020B0603020202020204" pitchFamily="34" charset="0"/>
              </a:rPr>
              <a:t>Je tiens à remercier chaleureusement l’ensemble de l’équipe HEADA pour son engagement et ses efforts exceptionnels. Vous êtes les piliers de nos succès. Ensemble, continuons à transformer les défis en opportunités et à bâtir un avenir meilleur pour tous.</a:t>
            </a:r>
          </a:p>
          <a:p>
            <a:pPr algn="just"/>
            <a:endParaRPr lang="fr-FR" sz="1050" dirty="0">
              <a:latin typeface="Trebuchet MS" panose="020B0603020202020204" pitchFamily="34" charset="0"/>
            </a:endParaRPr>
          </a:p>
          <a:p>
            <a:pPr algn="just"/>
            <a:r>
              <a:rPr lang="fr-FR" sz="1050" dirty="0">
                <a:latin typeface="Trebuchet MS" panose="020B0603020202020204" pitchFamily="34" charset="0"/>
              </a:rPr>
              <a:t>Au nom de toute l’équipe HEADA, je vous adresse mes meilleurs vœux pour une année 2024 remplie de santé, de bonheur et de succès partagés.</a:t>
            </a:r>
          </a:p>
        </p:txBody>
      </p:sp>
      <p:grpSp>
        <p:nvGrpSpPr>
          <p:cNvPr id="7" name="object 7"/>
          <p:cNvGrpSpPr/>
          <p:nvPr/>
        </p:nvGrpSpPr>
        <p:grpSpPr>
          <a:xfrm>
            <a:off x="0" y="12"/>
            <a:ext cx="2178594" cy="7560309"/>
            <a:chOff x="0" y="12"/>
            <a:chExt cx="2178594" cy="7560309"/>
          </a:xfrm>
        </p:grpSpPr>
        <p:sp>
          <p:nvSpPr>
            <p:cNvPr id="8" name="object 8"/>
            <p:cNvSpPr/>
            <p:nvPr/>
          </p:nvSpPr>
          <p:spPr>
            <a:xfrm>
              <a:off x="0" y="12"/>
              <a:ext cx="1968500" cy="7560309"/>
            </a:xfrm>
            <a:custGeom>
              <a:avLst/>
              <a:gdLst/>
              <a:ahLst/>
              <a:cxnLst/>
              <a:rect l="l" t="t" r="r" b="b"/>
              <a:pathLst>
                <a:path w="1968500" h="7560309">
                  <a:moveTo>
                    <a:pt x="1967992" y="0"/>
                  </a:moveTo>
                  <a:lnTo>
                    <a:pt x="0" y="0"/>
                  </a:lnTo>
                  <a:lnTo>
                    <a:pt x="0" y="7559992"/>
                  </a:lnTo>
                  <a:lnTo>
                    <a:pt x="1967992" y="7559992"/>
                  </a:lnTo>
                  <a:lnTo>
                    <a:pt x="1967992" y="0"/>
                  </a:lnTo>
                  <a:close/>
                </a:path>
              </a:pathLst>
            </a:custGeom>
            <a:solidFill>
              <a:srgbClr val="0F8F8E"/>
            </a:solidFill>
          </p:spPr>
          <p:txBody>
            <a:bodyPr wrap="square" lIns="0" tIns="0" rIns="0" bIns="0" rtlCol="0"/>
            <a:lstStyle/>
            <a:p>
              <a:endParaRPr/>
            </a:p>
          </p:txBody>
        </p:sp>
        <p:sp>
          <p:nvSpPr>
            <p:cNvPr id="10" name="object 10"/>
            <p:cNvSpPr/>
            <p:nvPr/>
          </p:nvSpPr>
          <p:spPr>
            <a:xfrm>
              <a:off x="719999" y="1338008"/>
              <a:ext cx="1458595" cy="1764030"/>
            </a:xfrm>
            <a:custGeom>
              <a:avLst/>
              <a:gdLst/>
              <a:ahLst/>
              <a:cxnLst/>
              <a:rect l="l" t="t" r="r" b="b"/>
              <a:pathLst>
                <a:path w="1458595" h="1764030">
                  <a:moveTo>
                    <a:pt x="152400" y="0"/>
                  </a:moveTo>
                  <a:lnTo>
                    <a:pt x="64293" y="2381"/>
                  </a:lnTo>
                  <a:lnTo>
                    <a:pt x="19050" y="19050"/>
                  </a:lnTo>
                  <a:lnTo>
                    <a:pt x="2381" y="64293"/>
                  </a:lnTo>
                  <a:lnTo>
                    <a:pt x="0" y="152400"/>
                  </a:lnTo>
                  <a:lnTo>
                    <a:pt x="0" y="1611604"/>
                  </a:lnTo>
                  <a:lnTo>
                    <a:pt x="2381" y="1699710"/>
                  </a:lnTo>
                  <a:lnTo>
                    <a:pt x="19050" y="1744954"/>
                  </a:lnTo>
                  <a:lnTo>
                    <a:pt x="64293" y="1761623"/>
                  </a:lnTo>
                  <a:lnTo>
                    <a:pt x="152400" y="1764004"/>
                  </a:lnTo>
                  <a:lnTo>
                    <a:pt x="1305598" y="1764004"/>
                  </a:lnTo>
                  <a:lnTo>
                    <a:pt x="1393704" y="1761623"/>
                  </a:lnTo>
                  <a:lnTo>
                    <a:pt x="1438948" y="1744954"/>
                  </a:lnTo>
                  <a:lnTo>
                    <a:pt x="1455616" y="1699710"/>
                  </a:lnTo>
                  <a:lnTo>
                    <a:pt x="1457998" y="1611604"/>
                  </a:lnTo>
                  <a:lnTo>
                    <a:pt x="1457998" y="152400"/>
                  </a:lnTo>
                  <a:lnTo>
                    <a:pt x="1455616" y="64293"/>
                  </a:lnTo>
                  <a:lnTo>
                    <a:pt x="1438948" y="19050"/>
                  </a:lnTo>
                  <a:lnTo>
                    <a:pt x="1393704" y="2381"/>
                  </a:lnTo>
                  <a:lnTo>
                    <a:pt x="1305598" y="0"/>
                  </a:lnTo>
                  <a:lnTo>
                    <a:pt x="152400" y="0"/>
                  </a:lnTo>
                  <a:close/>
                </a:path>
              </a:pathLst>
            </a:custGeom>
            <a:ln w="12700">
              <a:solidFill>
                <a:srgbClr val="0F8F8E"/>
              </a:solidFill>
            </a:ln>
          </p:spPr>
          <p:txBody>
            <a:bodyPr wrap="square" lIns="0" tIns="0" rIns="0" bIns="0" rtlCol="0"/>
            <a:lstStyle/>
            <a:p>
              <a:endParaRPr/>
            </a:p>
          </p:txBody>
        </p:sp>
      </p:grpSp>
      <p:sp>
        <p:nvSpPr>
          <p:cNvPr id="11" name="object 11"/>
          <p:cNvSpPr txBox="1"/>
          <p:nvPr/>
        </p:nvSpPr>
        <p:spPr>
          <a:xfrm>
            <a:off x="1103299" y="628053"/>
            <a:ext cx="762000" cy="391160"/>
          </a:xfrm>
          <a:prstGeom prst="rect">
            <a:avLst/>
          </a:prstGeom>
        </p:spPr>
        <p:txBody>
          <a:bodyPr vert="horz" wrap="square" lIns="0" tIns="12700" rIns="0" bIns="0" rtlCol="0">
            <a:spAutoFit/>
          </a:bodyPr>
          <a:lstStyle/>
          <a:p>
            <a:pPr marL="12700">
              <a:lnSpc>
                <a:spcPct val="100000"/>
              </a:lnSpc>
              <a:spcBef>
                <a:spcPts val="100"/>
              </a:spcBef>
            </a:pPr>
            <a:r>
              <a:rPr sz="2400" spc="45" dirty="0">
                <a:solidFill>
                  <a:srgbClr val="FFFFFF"/>
                </a:solidFill>
                <a:latin typeface="Trebuchet MS"/>
                <a:cs typeface="Trebuchet MS"/>
              </a:rPr>
              <a:t>Edito</a:t>
            </a:r>
            <a:endParaRPr sz="2400">
              <a:latin typeface="Trebuchet MS"/>
              <a:cs typeface="Trebuchet MS"/>
            </a:endParaRPr>
          </a:p>
        </p:txBody>
      </p:sp>
      <p:grpSp>
        <p:nvGrpSpPr>
          <p:cNvPr id="12" name="object 12"/>
          <p:cNvGrpSpPr/>
          <p:nvPr/>
        </p:nvGrpSpPr>
        <p:grpSpPr>
          <a:xfrm>
            <a:off x="323824" y="711009"/>
            <a:ext cx="1464945" cy="6228080"/>
            <a:chOff x="323824" y="711009"/>
            <a:chExt cx="1464945" cy="6228080"/>
          </a:xfrm>
        </p:grpSpPr>
        <p:sp>
          <p:nvSpPr>
            <p:cNvPr id="13" name="object 13"/>
            <p:cNvSpPr/>
            <p:nvPr/>
          </p:nvSpPr>
          <p:spPr>
            <a:xfrm>
              <a:off x="716826" y="711009"/>
              <a:ext cx="267335" cy="267335"/>
            </a:xfrm>
            <a:custGeom>
              <a:avLst/>
              <a:gdLst/>
              <a:ahLst/>
              <a:cxnLst/>
              <a:rect l="l" t="t" r="r" b="b"/>
              <a:pathLst>
                <a:path w="267334" h="267334">
                  <a:moveTo>
                    <a:pt x="267169" y="133667"/>
                  </a:moveTo>
                  <a:lnTo>
                    <a:pt x="6197" y="0"/>
                  </a:lnTo>
                  <a:lnTo>
                    <a:pt x="0" y="133667"/>
                  </a:lnTo>
                  <a:lnTo>
                    <a:pt x="6197" y="267335"/>
                  </a:lnTo>
                  <a:lnTo>
                    <a:pt x="267169" y="133667"/>
                  </a:lnTo>
                  <a:close/>
                </a:path>
              </a:pathLst>
            </a:custGeom>
            <a:solidFill>
              <a:srgbClr val="F3C63E"/>
            </a:solidFill>
          </p:spPr>
          <p:txBody>
            <a:bodyPr wrap="square" lIns="0" tIns="0" rIns="0" bIns="0" rtlCol="0"/>
            <a:lstStyle/>
            <a:p>
              <a:endParaRPr/>
            </a:p>
          </p:txBody>
        </p:sp>
        <p:sp>
          <p:nvSpPr>
            <p:cNvPr id="14" name="object 14"/>
            <p:cNvSpPr/>
            <p:nvPr/>
          </p:nvSpPr>
          <p:spPr>
            <a:xfrm>
              <a:off x="323824" y="5474995"/>
              <a:ext cx="1464348" cy="1464005"/>
            </a:xfrm>
            <a:prstGeom prst="rect">
              <a:avLst/>
            </a:prstGeom>
            <a:blipFill>
              <a:blip r:embed="rId2" cstate="print"/>
              <a:stretch>
                <a:fillRect/>
              </a:stretch>
            </a:blipFill>
          </p:spPr>
          <p:txBody>
            <a:bodyPr wrap="square" lIns="0" tIns="0" rIns="0" bIns="0" rtlCol="0"/>
            <a:lstStyle/>
            <a:p>
              <a:endParaRPr/>
            </a:p>
          </p:txBody>
        </p:sp>
      </p:grpSp>
      <p:sp>
        <p:nvSpPr>
          <p:cNvPr id="15" name="object 15"/>
          <p:cNvSpPr txBox="1"/>
          <p:nvPr/>
        </p:nvSpPr>
        <p:spPr>
          <a:xfrm>
            <a:off x="2122944" y="680287"/>
            <a:ext cx="2273300" cy="320601"/>
          </a:xfrm>
          <a:prstGeom prst="rect">
            <a:avLst/>
          </a:prstGeom>
        </p:spPr>
        <p:txBody>
          <a:bodyPr vert="horz" wrap="square" lIns="0" tIns="12700" rIns="0" bIns="0" rtlCol="0">
            <a:spAutoFit/>
          </a:bodyPr>
          <a:lstStyle/>
          <a:p>
            <a:pPr marL="12700">
              <a:lnSpc>
                <a:spcPct val="100000"/>
              </a:lnSpc>
              <a:spcBef>
                <a:spcPts val="100"/>
              </a:spcBef>
            </a:pPr>
            <a:r>
              <a:rPr sz="1000" b="1" dirty="0">
                <a:latin typeface="TeX Gyre Adventor"/>
                <a:cs typeface="TeX Gyre Adventor"/>
              </a:rPr>
              <a:t>Par Mr. DEFO</a:t>
            </a:r>
            <a:r>
              <a:rPr sz="1000" b="1" spc="-10" dirty="0">
                <a:latin typeface="TeX Gyre Adventor"/>
                <a:cs typeface="TeX Gyre Adventor"/>
              </a:rPr>
              <a:t> </a:t>
            </a:r>
            <a:r>
              <a:rPr sz="1000" b="1" dirty="0">
                <a:latin typeface="TeX Gyre Adventor"/>
                <a:cs typeface="TeX Gyre Adventor"/>
              </a:rPr>
              <a:t>Er</a:t>
            </a:r>
            <a:r>
              <a:rPr lang="en-US" sz="1000" b="1" dirty="0">
                <a:latin typeface="TeX Gyre Adventor"/>
                <a:cs typeface="TeX Gyre Adventor"/>
              </a:rPr>
              <a:t>ic</a:t>
            </a:r>
            <a:endParaRPr lang="en-US" sz="1000" dirty="0">
              <a:latin typeface="TeX Gyre Adventor"/>
              <a:cs typeface="TeX Gyre Adventor"/>
            </a:endParaRPr>
          </a:p>
          <a:p>
            <a:pPr marL="12700">
              <a:lnSpc>
                <a:spcPct val="100000"/>
              </a:lnSpc>
            </a:pPr>
            <a:r>
              <a:rPr lang="en-US" sz="1000" spc="65" dirty="0">
                <a:latin typeface="Trebuchet MS"/>
                <a:cs typeface="Trebuchet MS"/>
              </a:rPr>
              <a:t>Directeur Adjoint</a:t>
            </a:r>
            <a:r>
              <a:rPr lang="en-US" sz="1000" spc="130" dirty="0">
                <a:latin typeface="Trebuchet MS"/>
                <a:cs typeface="Trebuchet MS"/>
              </a:rPr>
              <a:t>–</a:t>
            </a:r>
            <a:r>
              <a:rPr lang="en-US" sz="1000" spc="-35" dirty="0">
                <a:latin typeface="Trebuchet MS"/>
                <a:cs typeface="Trebuchet MS"/>
              </a:rPr>
              <a:t> </a:t>
            </a:r>
            <a:r>
              <a:rPr lang="en-US" sz="1000" spc="90" dirty="0">
                <a:latin typeface="Trebuchet MS"/>
                <a:cs typeface="Trebuchet MS"/>
              </a:rPr>
              <a:t>HEADA</a:t>
            </a:r>
            <a:endParaRPr lang="en-US" sz="1000" dirty="0">
              <a:latin typeface="Trebuchet MS"/>
              <a:cs typeface="Trebuchet MS"/>
            </a:endParaRPr>
          </a:p>
        </p:txBody>
      </p:sp>
      <p:sp>
        <p:nvSpPr>
          <p:cNvPr id="16" name="object 16"/>
          <p:cNvSpPr txBox="1">
            <a:spLocks noGrp="1"/>
          </p:cNvSpPr>
          <p:nvPr>
            <p:ph type="sldNum" sz="quarter" idx="7"/>
          </p:nvPr>
        </p:nvSpPr>
        <p:spPr>
          <a:xfrm>
            <a:off x="2711450" y="7134225"/>
            <a:ext cx="1981200" cy="134652"/>
          </a:xfrm>
          <a:prstGeom prst="rect">
            <a:avLst/>
          </a:prstGeom>
        </p:spPr>
        <p:txBody>
          <a:bodyPr vert="horz" wrap="square" lIns="0" tIns="11430" rIns="0" bIns="0" rtlCol="0">
            <a:spAutoFit/>
          </a:bodyPr>
          <a:lstStyle/>
          <a:p>
            <a:pPr marL="12700">
              <a:lnSpc>
                <a:spcPct val="100000"/>
              </a:lnSpc>
              <a:spcBef>
                <a:spcPts val="90"/>
              </a:spcBef>
            </a:pPr>
            <a:r>
              <a:rPr spc="45" dirty="0"/>
              <a:t>Rapport </a:t>
            </a:r>
            <a:r>
              <a:rPr spc="20" dirty="0" err="1"/>
              <a:t>d’activités</a:t>
            </a:r>
            <a:r>
              <a:rPr lang="fr-FR" spc="20" dirty="0"/>
              <a:t> </a:t>
            </a:r>
            <a:r>
              <a:rPr spc="20" dirty="0"/>
              <a:t> </a:t>
            </a:r>
            <a:fld id="{81D60167-4931-47E6-BA6A-407CBD079E47}" type="slidenum">
              <a:rPr spc="65" smtClean="0">
                <a:solidFill>
                  <a:srgbClr val="FFFFFF"/>
                </a:solidFill>
                <a:latin typeface="Arial"/>
                <a:cs typeface="Arial"/>
              </a:rPr>
              <a:pPr marL="12700">
                <a:lnSpc>
                  <a:spcPct val="100000"/>
                </a:lnSpc>
                <a:spcBef>
                  <a:spcPts val="90"/>
                </a:spcBef>
              </a:pPr>
              <a:t>3</a:t>
            </a:fld>
            <a:r>
              <a:rPr lang="fr-F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pic>
        <p:nvPicPr>
          <p:cNvPr id="17" name="Image 16">
            <a:extLst>
              <a:ext uri="{FF2B5EF4-FFF2-40B4-BE49-F238E27FC236}">
                <a16:creationId xmlns:a16="http://schemas.microsoft.com/office/drawing/2014/main" id="{2D7F8FEC-B8FD-86B1-3310-8E9F408C8C6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65509" y="1399121"/>
            <a:ext cx="1357435" cy="1879525"/>
          </a:xfrm>
          <a:prstGeom prst="round2DiagRect">
            <a:avLst>
              <a:gd name="adj1" fmla="val 16667"/>
              <a:gd name="adj2" fmla="val 0"/>
            </a:avLst>
          </a:prstGeom>
          <a:ln w="88900" cap="sq">
            <a:solidFill>
              <a:srgbClr val="0F8F8E"/>
            </a:solidFill>
            <a:miter lim="800000"/>
          </a:ln>
          <a:effectLst>
            <a:outerShdw blurRad="254000" algn="tl"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31750" y="12"/>
            <a:ext cx="1968500" cy="7560309"/>
          </a:xfrm>
          <a:custGeom>
            <a:avLst/>
            <a:gdLst/>
            <a:ahLst/>
            <a:cxnLst/>
            <a:rect l="l" t="t" r="r" b="b"/>
            <a:pathLst>
              <a:path w="1968500" h="7560309">
                <a:moveTo>
                  <a:pt x="1967992" y="0"/>
                </a:moveTo>
                <a:lnTo>
                  <a:pt x="0" y="0"/>
                </a:lnTo>
                <a:lnTo>
                  <a:pt x="0" y="7559992"/>
                </a:lnTo>
                <a:lnTo>
                  <a:pt x="1967992" y="7559992"/>
                </a:lnTo>
                <a:lnTo>
                  <a:pt x="1967992" y="0"/>
                </a:lnTo>
                <a:close/>
              </a:path>
            </a:pathLst>
          </a:custGeom>
          <a:solidFill>
            <a:srgbClr val="B7DEDD"/>
          </a:solidFill>
        </p:spPr>
        <p:txBody>
          <a:bodyPr wrap="square" lIns="0" tIns="0" rIns="0" bIns="0" rtlCol="0"/>
          <a:lstStyle/>
          <a:p>
            <a:endParaRPr/>
          </a:p>
        </p:txBody>
      </p:sp>
      <p:sp>
        <p:nvSpPr>
          <p:cNvPr id="25" name="Rectangle 24"/>
          <p:cNvSpPr/>
          <p:nvPr/>
        </p:nvSpPr>
        <p:spPr>
          <a:xfrm>
            <a:off x="0" y="0"/>
            <a:ext cx="7556500" cy="2943225"/>
          </a:xfrm>
          <a:prstGeom prst="rect">
            <a:avLst/>
          </a:prstGeom>
          <a:solidFill>
            <a:srgbClr val="0F8F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object 16"/>
          <p:cNvSpPr txBox="1">
            <a:spLocks noGrp="1"/>
          </p:cNvSpPr>
          <p:nvPr>
            <p:ph type="sldNum" sz="quarter" idx="7"/>
          </p:nvPr>
        </p:nvSpPr>
        <p:spPr>
          <a:xfrm>
            <a:off x="2711450" y="7134225"/>
            <a:ext cx="1981200" cy="134652"/>
          </a:xfrm>
          <a:prstGeom prst="rect">
            <a:avLst/>
          </a:prstGeom>
        </p:spPr>
        <p:txBody>
          <a:bodyPr vert="horz" wrap="square" lIns="0" tIns="11430" rIns="0" bIns="0" rtlCol="0">
            <a:spAutoFit/>
          </a:bodyPr>
          <a:lstStyle/>
          <a:p>
            <a:pPr marL="12700">
              <a:lnSpc>
                <a:spcPct val="100000"/>
              </a:lnSpc>
              <a:spcBef>
                <a:spcPts val="90"/>
              </a:spcBef>
            </a:pPr>
            <a:r>
              <a:rPr spc="45" dirty="0"/>
              <a:t>Rapport </a:t>
            </a:r>
            <a:r>
              <a:rPr spc="20" dirty="0" err="1"/>
              <a:t>d’activités</a:t>
            </a:r>
            <a:r>
              <a:rPr lang="fr-FR" spc="20" dirty="0"/>
              <a:t> </a:t>
            </a:r>
            <a:r>
              <a:rPr spc="20" dirty="0"/>
              <a:t> </a:t>
            </a:r>
            <a:fld id="{81D60167-4931-47E6-BA6A-407CBD079E47}" type="slidenum">
              <a:rPr spc="65" smtClean="0">
                <a:solidFill>
                  <a:srgbClr val="FFFFFF"/>
                </a:solidFill>
                <a:latin typeface="Arial"/>
                <a:cs typeface="Arial"/>
              </a:rPr>
              <a:pPr marL="12700">
                <a:lnSpc>
                  <a:spcPct val="100000"/>
                </a:lnSpc>
                <a:spcBef>
                  <a:spcPts val="90"/>
                </a:spcBef>
              </a:pPr>
              <a:t>4</a:t>
            </a:fld>
            <a:r>
              <a:rPr lang="fr-F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19" name="object 3"/>
          <p:cNvSpPr txBox="1">
            <a:spLocks/>
          </p:cNvSpPr>
          <p:nvPr/>
        </p:nvSpPr>
        <p:spPr>
          <a:xfrm>
            <a:off x="707299" y="635978"/>
            <a:ext cx="1267460" cy="39116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fr-BE" sz="2400" kern="0" spc="50">
                <a:solidFill>
                  <a:srgbClr val="FFFFFF"/>
                </a:solidFill>
                <a:latin typeface="Arial Black"/>
                <a:cs typeface="Arial Black"/>
              </a:rPr>
              <a:t>VISION</a:t>
            </a:r>
            <a:endParaRPr lang="fr-BE" sz="2400" kern="0">
              <a:solidFill>
                <a:sysClr val="windowText" lastClr="000000"/>
              </a:solidFill>
              <a:latin typeface="Arial Black"/>
              <a:cs typeface="Arial Black"/>
            </a:endParaRPr>
          </a:p>
        </p:txBody>
      </p:sp>
      <p:sp>
        <p:nvSpPr>
          <p:cNvPr id="20" name="object 4"/>
          <p:cNvSpPr txBox="1"/>
          <p:nvPr/>
        </p:nvSpPr>
        <p:spPr>
          <a:xfrm>
            <a:off x="707299" y="1217821"/>
            <a:ext cx="2901950" cy="1247521"/>
          </a:xfrm>
          <a:prstGeom prst="rect">
            <a:avLst/>
          </a:prstGeom>
        </p:spPr>
        <p:txBody>
          <a:bodyPr vert="horz" wrap="square" lIns="0" tIns="10160" rIns="0" bIns="0" rtlCol="0">
            <a:spAutoFit/>
          </a:bodyPr>
          <a:lstStyle/>
          <a:p>
            <a:pPr marL="12700" marR="5080">
              <a:lnSpc>
                <a:spcPct val="101400"/>
              </a:lnSpc>
              <a:spcBef>
                <a:spcPts val="80"/>
              </a:spcBef>
            </a:pPr>
            <a:r>
              <a:rPr sz="1150" spc="-15" dirty="0">
                <a:latin typeface="Verdana"/>
                <a:cs typeface="Verdana"/>
              </a:rPr>
              <a:t>Devenir</a:t>
            </a:r>
            <a:r>
              <a:rPr sz="1150" spc="-125" dirty="0">
                <a:latin typeface="Verdana"/>
                <a:cs typeface="Verdana"/>
              </a:rPr>
              <a:t> </a:t>
            </a:r>
            <a:r>
              <a:rPr sz="1150" spc="-5" dirty="0" err="1">
                <a:latin typeface="Verdana"/>
                <a:cs typeface="Verdana"/>
              </a:rPr>
              <a:t>d’ici</a:t>
            </a:r>
            <a:r>
              <a:rPr sz="1150" spc="-120" dirty="0">
                <a:latin typeface="Verdana"/>
                <a:cs typeface="Verdana"/>
              </a:rPr>
              <a:t> </a:t>
            </a:r>
            <a:r>
              <a:rPr sz="1150" spc="40" dirty="0">
                <a:latin typeface="Verdana"/>
                <a:cs typeface="Verdana"/>
              </a:rPr>
              <a:t>202</a:t>
            </a:r>
            <a:r>
              <a:rPr lang="fr-FR" sz="1150" spc="40" dirty="0">
                <a:latin typeface="Verdana"/>
                <a:cs typeface="Verdana"/>
              </a:rPr>
              <a:t>5</a:t>
            </a:r>
            <a:r>
              <a:rPr sz="1150" spc="-120" dirty="0">
                <a:latin typeface="Verdana"/>
                <a:cs typeface="Verdana"/>
              </a:rPr>
              <a:t> </a:t>
            </a:r>
            <a:r>
              <a:rPr sz="1150" spc="-5" dirty="0">
                <a:latin typeface="Verdana"/>
                <a:cs typeface="Verdana"/>
              </a:rPr>
              <a:t>une</a:t>
            </a:r>
            <a:r>
              <a:rPr sz="1150" spc="-120" dirty="0">
                <a:latin typeface="Verdana"/>
                <a:cs typeface="Verdana"/>
              </a:rPr>
              <a:t> </a:t>
            </a:r>
            <a:r>
              <a:rPr sz="1150" dirty="0">
                <a:latin typeface="Verdana"/>
                <a:cs typeface="Verdana"/>
              </a:rPr>
              <a:t>organisation</a:t>
            </a:r>
            <a:r>
              <a:rPr sz="1150" spc="-120" dirty="0">
                <a:latin typeface="Verdana"/>
                <a:cs typeface="Verdana"/>
              </a:rPr>
              <a:t> </a:t>
            </a:r>
            <a:r>
              <a:rPr sz="1150" spc="10" dirty="0">
                <a:latin typeface="Verdana"/>
                <a:cs typeface="Verdana"/>
              </a:rPr>
              <a:t>non  </a:t>
            </a:r>
            <a:r>
              <a:rPr sz="1150" spc="5" dirty="0">
                <a:latin typeface="Verdana"/>
                <a:cs typeface="Verdana"/>
              </a:rPr>
              <a:t>gouvernementale </a:t>
            </a:r>
            <a:r>
              <a:rPr sz="1150" spc="15" dirty="0">
                <a:latin typeface="Verdana"/>
                <a:cs typeface="Verdana"/>
              </a:rPr>
              <a:t>polyvalente </a:t>
            </a:r>
            <a:r>
              <a:rPr sz="1150" spc="85" dirty="0">
                <a:latin typeface="Verdana"/>
                <a:cs typeface="Verdana"/>
              </a:rPr>
              <a:t>de </a:t>
            </a:r>
            <a:r>
              <a:rPr sz="1150" spc="-55" dirty="0">
                <a:latin typeface="Verdana"/>
                <a:cs typeface="Verdana"/>
              </a:rPr>
              <a:t>réfé-  </a:t>
            </a:r>
            <a:r>
              <a:rPr sz="1150" spc="-5" dirty="0">
                <a:latin typeface="Verdana"/>
                <a:cs typeface="Verdana"/>
              </a:rPr>
              <a:t>rence, </a:t>
            </a:r>
            <a:r>
              <a:rPr sz="1150" spc="-20" dirty="0">
                <a:latin typeface="Verdana"/>
                <a:cs typeface="Verdana"/>
              </a:rPr>
              <a:t>performante, </a:t>
            </a:r>
            <a:r>
              <a:rPr sz="1150" spc="-50" dirty="0">
                <a:latin typeface="Verdana"/>
                <a:cs typeface="Verdana"/>
              </a:rPr>
              <a:t>et </a:t>
            </a:r>
            <a:r>
              <a:rPr sz="1150" spc="-30" dirty="0">
                <a:latin typeface="Verdana"/>
                <a:cs typeface="Verdana"/>
              </a:rPr>
              <a:t>travaillant </a:t>
            </a:r>
            <a:r>
              <a:rPr sz="1150" spc="65" dirty="0">
                <a:latin typeface="Verdana"/>
                <a:cs typeface="Verdana"/>
              </a:rPr>
              <a:t>avec  </a:t>
            </a:r>
            <a:r>
              <a:rPr sz="1150" spc="-30" dirty="0">
                <a:latin typeface="Verdana"/>
                <a:cs typeface="Verdana"/>
              </a:rPr>
              <a:t>ses </a:t>
            </a:r>
            <a:r>
              <a:rPr sz="1150" spc="-5" dirty="0">
                <a:latin typeface="Verdana"/>
                <a:cs typeface="Verdana"/>
              </a:rPr>
              <a:t>partenaires </a:t>
            </a:r>
            <a:r>
              <a:rPr sz="1150" spc="20" dirty="0">
                <a:latin typeface="Verdana"/>
                <a:cs typeface="Verdana"/>
              </a:rPr>
              <a:t>pour </a:t>
            </a:r>
            <a:r>
              <a:rPr sz="1150" spc="55" dirty="0">
                <a:latin typeface="Verdana"/>
                <a:cs typeface="Verdana"/>
              </a:rPr>
              <a:t>accompagner </a:t>
            </a:r>
            <a:r>
              <a:rPr sz="1150" spc="-25" dirty="0">
                <a:latin typeface="Verdana"/>
                <a:cs typeface="Verdana"/>
              </a:rPr>
              <a:t>les  </a:t>
            </a:r>
            <a:r>
              <a:rPr sz="1150" spc="-10" dirty="0">
                <a:latin typeface="Verdana"/>
                <a:cs typeface="Verdana"/>
              </a:rPr>
              <a:t>gouvernements</a:t>
            </a:r>
            <a:r>
              <a:rPr sz="1150" spc="-130" dirty="0">
                <a:latin typeface="Verdana"/>
                <a:cs typeface="Verdana"/>
              </a:rPr>
              <a:t> </a:t>
            </a:r>
            <a:r>
              <a:rPr sz="1150" spc="85" dirty="0">
                <a:latin typeface="Verdana"/>
                <a:cs typeface="Verdana"/>
              </a:rPr>
              <a:t>de</a:t>
            </a:r>
            <a:r>
              <a:rPr sz="1150" spc="-130" dirty="0">
                <a:latin typeface="Verdana"/>
                <a:cs typeface="Verdana"/>
              </a:rPr>
              <a:t> </a:t>
            </a:r>
            <a:r>
              <a:rPr sz="1150" spc="30" dirty="0">
                <a:latin typeface="Verdana"/>
                <a:cs typeface="Verdana"/>
              </a:rPr>
              <a:t>la</a:t>
            </a:r>
            <a:r>
              <a:rPr sz="1150" spc="-125" dirty="0">
                <a:latin typeface="Verdana"/>
                <a:cs typeface="Verdana"/>
              </a:rPr>
              <a:t> </a:t>
            </a:r>
            <a:r>
              <a:rPr sz="1150" spc="-20" dirty="0">
                <a:latin typeface="Verdana"/>
                <a:cs typeface="Verdana"/>
              </a:rPr>
              <a:t>sous-région</a:t>
            </a:r>
            <a:r>
              <a:rPr sz="1150" spc="-130" dirty="0">
                <a:latin typeface="Verdana"/>
                <a:cs typeface="Verdana"/>
              </a:rPr>
              <a:t> </a:t>
            </a:r>
            <a:r>
              <a:rPr sz="1150" spc="25" dirty="0">
                <a:latin typeface="Verdana"/>
                <a:cs typeface="Verdana"/>
              </a:rPr>
              <a:t>dans  </a:t>
            </a:r>
            <a:r>
              <a:rPr sz="1150" spc="-35" dirty="0">
                <a:latin typeface="Verdana"/>
                <a:cs typeface="Verdana"/>
              </a:rPr>
              <a:t>leur</a:t>
            </a:r>
            <a:r>
              <a:rPr sz="1150" spc="-125" dirty="0">
                <a:latin typeface="Verdana"/>
                <a:cs typeface="Verdana"/>
              </a:rPr>
              <a:t> </a:t>
            </a:r>
            <a:r>
              <a:rPr sz="1150" spc="-45" dirty="0">
                <a:latin typeface="Verdana"/>
                <a:cs typeface="Verdana"/>
              </a:rPr>
              <a:t>mission</a:t>
            </a:r>
            <a:r>
              <a:rPr sz="1150" spc="-120" dirty="0">
                <a:latin typeface="Verdana"/>
                <a:cs typeface="Verdana"/>
              </a:rPr>
              <a:t> </a:t>
            </a:r>
            <a:r>
              <a:rPr sz="1150" dirty="0">
                <a:latin typeface="Verdana"/>
                <a:cs typeface="Verdana"/>
              </a:rPr>
              <a:t>d’amélioration</a:t>
            </a:r>
            <a:r>
              <a:rPr sz="1150" spc="-120" dirty="0">
                <a:latin typeface="Verdana"/>
                <a:cs typeface="Verdana"/>
              </a:rPr>
              <a:t> </a:t>
            </a:r>
            <a:r>
              <a:rPr sz="1150" spc="85" dirty="0">
                <a:latin typeface="Verdana"/>
                <a:cs typeface="Verdana"/>
              </a:rPr>
              <a:t>de</a:t>
            </a:r>
            <a:r>
              <a:rPr sz="1150" spc="-125" dirty="0">
                <a:latin typeface="Verdana"/>
                <a:cs typeface="Verdana"/>
              </a:rPr>
              <a:t> </a:t>
            </a:r>
            <a:r>
              <a:rPr sz="1150" spc="30" dirty="0">
                <a:latin typeface="Verdana"/>
                <a:cs typeface="Verdana"/>
              </a:rPr>
              <a:t>la</a:t>
            </a:r>
            <a:r>
              <a:rPr sz="1150" spc="-120" dirty="0">
                <a:latin typeface="Verdana"/>
                <a:cs typeface="Verdana"/>
              </a:rPr>
              <a:t> </a:t>
            </a:r>
            <a:r>
              <a:rPr sz="1150" spc="-10" dirty="0">
                <a:latin typeface="Verdana"/>
                <a:cs typeface="Verdana"/>
              </a:rPr>
              <a:t>qualité  </a:t>
            </a:r>
            <a:r>
              <a:rPr sz="1150" spc="85" dirty="0">
                <a:latin typeface="Verdana"/>
                <a:cs typeface="Verdana"/>
              </a:rPr>
              <a:t>de</a:t>
            </a:r>
            <a:r>
              <a:rPr sz="1150" spc="-125" dirty="0">
                <a:latin typeface="Verdana"/>
                <a:cs typeface="Verdana"/>
              </a:rPr>
              <a:t> </a:t>
            </a:r>
            <a:r>
              <a:rPr sz="1150" spc="-5" dirty="0">
                <a:latin typeface="Verdana"/>
                <a:cs typeface="Verdana"/>
              </a:rPr>
              <a:t>vie</a:t>
            </a:r>
            <a:r>
              <a:rPr sz="1150" spc="-120" dirty="0">
                <a:latin typeface="Verdana"/>
                <a:cs typeface="Verdana"/>
              </a:rPr>
              <a:t> </a:t>
            </a:r>
            <a:r>
              <a:rPr sz="1150" spc="30" dirty="0">
                <a:latin typeface="Verdana"/>
                <a:cs typeface="Verdana"/>
              </a:rPr>
              <a:t>des</a:t>
            </a:r>
            <a:r>
              <a:rPr sz="1150" spc="-120" dirty="0">
                <a:latin typeface="Verdana"/>
                <a:cs typeface="Verdana"/>
              </a:rPr>
              <a:t> </a:t>
            </a:r>
            <a:r>
              <a:rPr sz="1150" spc="-5" dirty="0">
                <a:latin typeface="Verdana"/>
                <a:cs typeface="Verdana"/>
              </a:rPr>
              <a:t>populations.</a:t>
            </a:r>
            <a:endParaRPr sz="1150" dirty="0">
              <a:latin typeface="Verdana"/>
              <a:cs typeface="Verdana"/>
            </a:endParaRPr>
          </a:p>
        </p:txBody>
      </p:sp>
      <p:sp>
        <p:nvSpPr>
          <p:cNvPr id="21" name="object 5"/>
          <p:cNvSpPr txBox="1"/>
          <p:nvPr/>
        </p:nvSpPr>
        <p:spPr>
          <a:xfrm>
            <a:off x="3911295" y="635978"/>
            <a:ext cx="2849245" cy="1705610"/>
          </a:xfrm>
          <a:prstGeom prst="rect">
            <a:avLst/>
          </a:prstGeom>
        </p:spPr>
        <p:txBody>
          <a:bodyPr vert="horz" wrap="square" lIns="0" tIns="12700" rIns="0" bIns="0" rtlCol="0">
            <a:spAutoFit/>
          </a:bodyPr>
          <a:lstStyle/>
          <a:p>
            <a:pPr marL="12700">
              <a:lnSpc>
                <a:spcPct val="100000"/>
              </a:lnSpc>
              <a:spcBef>
                <a:spcPts val="100"/>
              </a:spcBef>
            </a:pPr>
            <a:r>
              <a:rPr sz="2400" spc="-5" dirty="0">
                <a:solidFill>
                  <a:schemeClr val="bg1"/>
                </a:solidFill>
                <a:latin typeface="Arial Black"/>
                <a:cs typeface="Arial Black"/>
              </a:rPr>
              <a:t>MISSION</a:t>
            </a:r>
            <a:endParaRPr sz="2400" dirty="0">
              <a:solidFill>
                <a:schemeClr val="bg1"/>
              </a:solidFill>
              <a:latin typeface="Arial Black"/>
              <a:cs typeface="Arial Black"/>
            </a:endParaRPr>
          </a:p>
          <a:p>
            <a:pPr marL="12700" marR="5080">
              <a:lnSpc>
                <a:spcPct val="130400"/>
              </a:lnSpc>
              <a:spcBef>
                <a:spcPts val="1350"/>
              </a:spcBef>
            </a:pPr>
            <a:r>
              <a:rPr sz="1150" spc="-20" dirty="0">
                <a:latin typeface="Verdana"/>
                <a:cs typeface="Verdana"/>
              </a:rPr>
              <a:t>Améliorer</a:t>
            </a:r>
            <a:r>
              <a:rPr sz="1150" spc="-125" dirty="0">
                <a:latin typeface="Verdana"/>
                <a:cs typeface="Verdana"/>
              </a:rPr>
              <a:t> </a:t>
            </a:r>
            <a:r>
              <a:rPr sz="1150" spc="30" dirty="0">
                <a:latin typeface="Verdana"/>
                <a:cs typeface="Verdana"/>
              </a:rPr>
              <a:t>la</a:t>
            </a:r>
            <a:r>
              <a:rPr sz="1150" spc="-120" dirty="0">
                <a:latin typeface="Verdana"/>
                <a:cs typeface="Verdana"/>
              </a:rPr>
              <a:t> </a:t>
            </a:r>
            <a:r>
              <a:rPr sz="1150" spc="-10" dirty="0">
                <a:latin typeface="Verdana"/>
                <a:cs typeface="Verdana"/>
              </a:rPr>
              <a:t>qualité</a:t>
            </a:r>
            <a:r>
              <a:rPr sz="1150" spc="-120" dirty="0">
                <a:latin typeface="Verdana"/>
                <a:cs typeface="Verdana"/>
              </a:rPr>
              <a:t> </a:t>
            </a:r>
            <a:r>
              <a:rPr sz="1150" spc="85" dirty="0">
                <a:latin typeface="Verdana"/>
                <a:cs typeface="Verdana"/>
              </a:rPr>
              <a:t>de</a:t>
            </a:r>
            <a:r>
              <a:rPr sz="1150" spc="-120" dirty="0">
                <a:latin typeface="Verdana"/>
                <a:cs typeface="Verdana"/>
              </a:rPr>
              <a:t> </a:t>
            </a:r>
            <a:r>
              <a:rPr sz="1150" spc="-5" dirty="0">
                <a:latin typeface="Verdana"/>
                <a:cs typeface="Verdana"/>
              </a:rPr>
              <a:t>vie</a:t>
            </a:r>
            <a:r>
              <a:rPr sz="1150" spc="-125" dirty="0">
                <a:latin typeface="Verdana"/>
                <a:cs typeface="Verdana"/>
              </a:rPr>
              <a:t> </a:t>
            </a:r>
            <a:r>
              <a:rPr sz="1150" spc="30" dirty="0">
                <a:latin typeface="Verdana"/>
                <a:cs typeface="Verdana"/>
              </a:rPr>
              <a:t>des</a:t>
            </a:r>
            <a:r>
              <a:rPr sz="1150" spc="-120" dirty="0">
                <a:latin typeface="Verdana"/>
                <a:cs typeface="Verdana"/>
              </a:rPr>
              <a:t> </a:t>
            </a:r>
            <a:r>
              <a:rPr sz="1150" spc="15" dirty="0">
                <a:latin typeface="Verdana"/>
                <a:cs typeface="Verdana"/>
              </a:rPr>
              <a:t>popula-  </a:t>
            </a:r>
            <a:r>
              <a:rPr sz="1150" spc="-50" dirty="0">
                <a:latin typeface="Verdana"/>
                <a:cs typeface="Verdana"/>
              </a:rPr>
              <a:t>tions</a:t>
            </a:r>
            <a:r>
              <a:rPr sz="1150" spc="-130" dirty="0">
                <a:latin typeface="Verdana"/>
                <a:cs typeface="Verdana"/>
              </a:rPr>
              <a:t> </a:t>
            </a:r>
            <a:r>
              <a:rPr sz="1150" spc="130" dirty="0">
                <a:latin typeface="Verdana"/>
                <a:cs typeface="Verdana"/>
              </a:rPr>
              <a:t>à</a:t>
            </a:r>
            <a:r>
              <a:rPr sz="1150" spc="-125" dirty="0">
                <a:latin typeface="Verdana"/>
                <a:cs typeface="Verdana"/>
              </a:rPr>
              <a:t> </a:t>
            </a:r>
            <a:r>
              <a:rPr sz="1150" spc="-35" dirty="0">
                <a:latin typeface="Verdana"/>
                <a:cs typeface="Verdana"/>
              </a:rPr>
              <a:t>travers</a:t>
            </a:r>
            <a:r>
              <a:rPr sz="1150" spc="-125" dirty="0">
                <a:latin typeface="Verdana"/>
                <a:cs typeface="Verdana"/>
              </a:rPr>
              <a:t> </a:t>
            </a:r>
            <a:r>
              <a:rPr sz="1150" spc="30" dirty="0">
                <a:latin typeface="Verdana"/>
                <a:cs typeface="Verdana"/>
              </a:rPr>
              <a:t>la</a:t>
            </a:r>
            <a:r>
              <a:rPr sz="1150" spc="-130" dirty="0">
                <a:latin typeface="Verdana"/>
                <a:cs typeface="Verdana"/>
              </a:rPr>
              <a:t> </a:t>
            </a:r>
            <a:r>
              <a:rPr sz="1150" dirty="0">
                <a:latin typeface="Verdana"/>
                <a:cs typeface="Verdana"/>
              </a:rPr>
              <a:t>promotion</a:t>
            </a:r>
            <a:r>
              <a:rPr sz="1150" spc="-125" dirty="0">
                <a:latin typeface="Verdana"/>
                <a:cs typeface="Verdana"/>
              </a:rPr>
              <a:t> </a:t>
            </a:r>
            <a:r>
              <a:rPr sz="1150" spc="85" dirty="0">
                <a:latin typeface="Verdana"/>
                <a:cs typeface="Verdana"/>
              </a:rPr>
              <a:t>de</a:t>
            </a:r>
            <a:r>
              <a:rPr sz="1150" spc="-125" dirty="0">
                <a:latin typeface="Verdana"/>
                <a:cs typeface="Verdana"/>
              </a:rPr>
              <a:t> </a:t>
            </a:r>
            <a:r>
              <a:rPr sz="1150" spc="30" dirty="0">
                <a:latin typeface="Verdana"/>
                <a:cs typeface="Verdana"/>
              </a:rPr>
              <a:t>la</a:t>
            </a:r>
            <a:r>
              <a:rPr sz="1150" spc="-125" dirty="0">
                <a:latin typeface="Verdana"/>
                <a:cs typeface="Verdana"/>
              </a:rPr>
              <a:t> </a:t>
            </a:r>
            <a:r>
              <a:rPr sz="1150" spc="-40" dirty="0">
                <a:latin typeface="Verdana"/>
                <a:cs typeface="Verdana"/>
              </a:rPr>
              <a:t>santé,  </a:t>
            </a:r>
            <a:r>
              <a:rPr sz="1150" spc="20" dirty="0">
                <a:latin typeface="Verdana"/>
                <a:cs typeface="Verdana"/>
              </a:rPr>
              <a:t>l’accompagnement </a:t>
            </a:r>
            <a:r>
              <a:rPr sz="1150" spc="-50" dirty="0">
                <a:latin typeface="Verdana"/>
                <a:cs typeface="Verdana"/>
              </a:rPr>
              <a:t>et </a:t>
            </a:r>
            <a:r>
              <a:rPr sz="1150" spc="30" dirty="0">
                <a:latin typeface="Verdana"/>
                <a:cs typeface="Verdana"/>
              </a:rPr>
              <a:t>la </a:t>
            </a:r>
            <a:r>
              <a:rPr sz="1150" dirty="0">
                <a:latin typeface="Verdana"/>
                <a:cs typeface="Verdana"/>
              </a:rPr>
              <a:t>participation  </a:t>
            </a:r>
            <a:r>
              <a:rPr sz="1150" spc="-5" dirty="0">
                <a:latin typeface="Verdana"/>
                <a:cs typeface="Verdana"/>
              </a:rPr>
              <a:t>communautaire</a:t>
            </a:r>
            <a:r>
              <a:rPr sz="1150" spc="-125" dirty="0">
                <a:latin typeface="Verdana"/>
                <a:cs typeface="Verdana"/>
              </a:rPr>
              <a:t> </a:t>
            </a:r>
            <a:r>
              <a:rPr sz="1150" spc="35" dirty="0">
                <a:latin typeface="Verdana"/>
                <a:cs typeface="Verdana"/>
              </a:rPr>
              <a:t>aux</a:t>
            </a:r>
            <a:r>
              <a:rPr sz="1150" spc="-125" dirty="0">
                <a:latin typeface="Verdana"/>
                <a:cs typeface="Verdana"/>
              </a:rPr>
              <a:t> </a:t>
            </a:r>
            <a:r>
              <a:rPr sz="1150" spc="-55" dirty="0">
                <a:latin typeface="Verdana"/>
                <a:cs typeface="Verdana"/>
              </a:rPr>
              <a:t>initiatives</a:t>
            </a:r>
            <a:r>
              <a:rPr sz="1150" spc="-125" dirty="0">
                <a:latin typeface="Verdana"/>
                <a:cs typeface="Verdana"/>
              </a:rPr>
              <a:t> </a:t>
            </a:r>
            <a:r>
              <a:rPr sz="1150" spc="85" dirty="0">
                <a:latin typeface="Verdana"/>
                <a:cs typeface="Verdana"/>
              </a:rPr>
              <a:t>de</a:t>
            </a:r>
            <a:r>
              <a:rPr sz="1150" spc="-120" dirty="0">
                <a:latin typeface="Verdana"/>
                <a:cs typeface="Verdana"/>
              </a:rPr>
              <a:t> </a:t>
            </a:r>
            <a:r>
              <a:rPr sz="1150" spc="-5" dirty="0">
                <a:latin typeface="Verdana"/>
                <a:cs typeface="Verdana"/>
              </a:rPr>
              <a:t>déve-  loppement.</a:t>
            </a:r>
            <a:endParaRPr sz="1150" dirty="0">
              <a:latin typeface="Verdana"/>
              <a:cs typeface="Verdana"/>
            </a:endParaRPr>
          </a:p>
        </p:txBody>
      </p:sp>
      <p:grpSp>
        <p:nvGrpSpPr>
          <p:cNvPr id="22" name="object 7"/>
          <p:cNvGrpSpPr/>
          <p:nvPr/>
        </p:nvGrpSpPr>
        <p:grpSpPr>
          <a:xfrm>
            <a:off x="349250" y="132003"/>
            <a:ext cx="7191375" cy="4483100"/>
            <a:chOff x="368999" y="132003"/>
            <a:chExt cx="7191375" cy="4483100"/>
          </a:xfrm>
        </p:grpSpPr>
        <p:sp>
          <p:nvSpPr>
            <p:cNvPr id="23" name="object 8"/>
            <p:cNvSpPr/>
            <p:nvPr/>
          </p:nvSpPr>
          <p:spPr>
            <a:xfrm>
              <a:off x="368998" y="720000"/>
              <a:ext cx="3488054" cy="3895090"/>
            </a:xfrm>
            <a:custGeom>
              <a:avLst/>
              <a:gdLst/>
              <a:ahLst/>
              <a:cxnLst/>
              <a:rect l="l" t="t" r="r" b="b"/>
              <a:pathLst>
                <a:path w="3488054" h="3895090">
                  <a:moveTo>
                    <a:pt x="287997" y="0"/>
                  </a:moveTo>
                  <a:lnTo>
                    <a:pt x="0" y="0"/>
                  </a:lnTo>
                  <a:lnTo>
                    <a:pt x="287997" y="261823"/>
                  </a:lnTo>
                  <a:lnTo>
                    <a:pt x="287997" y="0"/>
                  </a:lnTo>
                  <a:close/>
                </a:path>
                <a:path w="3488054" h="3895090">
                  <a:moveTo>
                    <a:pt x="3473996" y="0"/>
                  </a:moveTo>
                  <a:lnTo>
                    <a:pt x="3185998" y="0"/>
                  </a:lnTo>
                  <a:lnTo>
                    <a:pt x="3473996" y="261823"/>
                  </a:lnTo>
                  <a:lnTo>
                    <a:pt x="3473996" y="0"/>
                  </a:lnTo>
                  <a:close/>
                </a:path>
                <a:path w="3488054" h="3895090">
                  <a:moveTo>
                    <a:pt x="3487496" y="3633000"/>
                  </a:moveTo>
                  <a:lnTo>
                    <a:pt x="3199498" y="3633000"/>
                  </a:lnTo>
                  <a:lnTo>
                    <a:pt x="3487496" y="3894823"/>
                  </a:lnTo>
                  <a:lnTo>
                    <a:pt x="3487496" y="3633000"/>
                  </a:lnTo>
                  <a:close/>
                </a:path>
              </a:pathLst>
            </a:custGeom>
            <a:solidFill>
              <a:srgbClr val="F3C63E"/>
            </a:solidFill>
          </p:spPr>
          <p:txBody>
            <a:bodyPr wrap="square" lIns="0" tIns="0" rIns="0" bIns="0" rtlCol="0"/>
            <a:lstStyle/>
            <a:p>
              <a:endParaRPr/>
            </a:p>
          </p:txBody>
        </p:sp>
        <p:sp>
          <p:nvSpPr>
            <p:cNvPr id="24" name="object 9"/>
            <p:cNvSpPr/>
            <p:nvPr/>
          </p:nvSpPr>
          <p:spPr>
            <a:xfrm>
              <a:off x="7199998" y="132003"/>
              <a:ext cx="359994" cy="779005"/>
            </a:xfrm>
            <a:prstGeom prst="rect">
              <a:avLst/>
            </a:prstGeom>
            <a:blipFill>
              <a:blip r:embed="rId2" cstate="print"/>
              <a:stretch>
                <a:fillRect/>
              </a:stretch>
            </a:blipFill>
          </p:spPr>
          <p:txBody>
            <a:bodyPr wrap="square" lIns="0" tIns="0" rIns="0" bIns="0" rtlCol="0"/>
            <a:lstStyle/>
            <a:p>
              <a:endParaRPr/>
            </a:p>
          </p:txBody>
        </p:sp>
      </p:grpSp>
      <p:sp>
        <p:nvSpPr>
          <p:cNvPr id="12" name="object 6"/>
          <p:cNvSpPr txBox="1"/>
          <p:nvPr/>
        </p:nvSpPr>
        <p:spPr>
          <a:xfrm>
            <a:off x="1261454" y="6280427"/>
            <a:ext cx="2452893" cy="366767"/>
          </a:xfrm>
          <a:prstGeom prst="rect">
            <a:avLst/>
          </a:prstGeom>
        </p:spPr>
        <p:txBody>
          <a:bodyPr vert="horz" wrap="square" lIns="0" tIns="12700" rIns="0" bIns="0" rtlCol="0">
            <a:spAutoFit/>
          </a:bodyPr>
          <a:lstStyle/>
          <a:p>
            <a:pPr marL="12700" marR="5080" indent="-635" algn="ctr">
              <a:lnSpc>
                <a:spcPct val="100000"/>
              </a:lnSpc>
              <a:spcBef>
                <a:spcPts val="100"/>
              </a:spcBef>
            </a:pPr>
            <a:r>
              <a:rPr lang="en-US" sz="1200" b="1" dirty="0">
                <a:latin typeface="TeX Gyre Adventor"/>
                <a:cs typeface="TeX Gyre Adventor"/>
              </a:rPr>
              <a:t>MAGNE </a:t>
            </a:r>
            <a:r>
              <a:rPr lang="en-US" sz="1200" b="1" dirty="0" err="1">
                <a:latin typeface="TeX Gyre Adventor"/>
                <a:cs typeface="TeX Gyre Adventor"/>
              </a:rPr>
              <a:t>Gaelle</a:t>
            </a:r>
            <a:r>
              <a:rPr lang="en-US" sz="1200" b="1" dirty="0">
                <a:latin typeface="TeX Gyre Adventor"/>
                <a:cs typeface="TeX Gyre Adventor"/>
              </a:rPr>
              <a:t> Ornella, MSc</a:t>
            </a:r>
            <a:br>
              <a:rPr lang="en-US" sz="1200" b="1" dirty="0">
                <a:latin typeface="TeX Gyre Adventor"/>
                <a:cs typeface="TeX Gyre Adventor"/>
              </a:rPr>
            </a:br>
            <a:r>
              <a:rPr lang="en-US" sz="1050" b="1" dirty="0">
                <a:latin typeface="TeX Gyre Adventor"/>
                <a:cs typeface="TeX Gyre Adventor"/>
              </a:rPr>
              <a:t>Assistant Directeur des Programs, HEADA</a:t>
            </a:r>
            <a:endParaRPr sz="1200" dirty="0">
              <a:latin typeface="Trebuchet MS"/>
              <a:cs typeface="Trebuchet MS"/>
            </a:endParaRPr>
          </a:p>
        </p:txBody>
      </p:sp>
      <p:sp>
        <p:nvSpPr>
          <p:cNvPr id="13" name="object 2"/>
          <p:cNvSpPr txBox="1"/>
          <p:nvPr/>
        </p:nvSpPr>
        <p:spPr>
          <a:xfrm>
            <a:off x="3933974" y="3637656"/>
            <a:ext cx="3268954" cy="2926635"/>
          </a:xfrm>
          <a:prstGeom prst="rect">
            <a:avLst/>
          </a:prstGeom>
        </p:spPr>
        <p:txBody>
          <a:bodyPr vert="horz" wrap="square" lIns="0" tIns="12700" rIns="0" bIns="0" rtlCol="0">
            <a:spAutoFit/>
          </a:bodyPr>
          <a:lstStyle/>
          <a:p>
            <a:pPr marL="12700">
              <a:lnSpc>
                <a:spcPct val="100000"/>
              </a:lnSpc>
              <a:spcBef>
                <a:spcPts val="1520"/>
              </a:spcBef>
            </a:pPr>
            <a:r>
              <a:rPr lang="fr-FR" sz="1600" spc="5" dirty="0">
                <a:solidFill>
                  <a:schemeClr val="accent6"/>
                </a:solidFill>
                <a:latin typeface="Noto Sans Arabic SemCond"/>
              </a:rPr>
              <a:t>PROMOUVOIR, SOUTENIR ET INNOVER POUR AMELIORER LA QUALITE DE VIE</a:t>
            </a:r>
          </a:p>
          <a:p>
            <a:pPr marL="12700">
              <a:lnSpc>
                <a:spcPct val="100000"/>
              </a:lnSpc>
              <a:spcBef>
                <a:spcPts val="1520"/>
              </a:spcBef>
            </a:pPr>
            <a:r>
              <a:rPr sz="1200" spc="35" dirty="0" err="1">
                <a:solidFill>
                  <a:srgbClr val="0F8F8E"/>
                </a:solidFill>
                <a:latin typeface="Arial Black"/>
                <a:cs typeface="Arial Black"/>
              </a:rPr>
              <a:t>Promouvoir</a:t>
            </a:r>
            <a:endParaRPr sz="1200" dirty="0">
              <a:latin typeface="Arial Black"/>
              <a:cs typeface="Arial Black"/>
            </a:endParaRPr>
          </a:p>
          <a:p>
            <a:pPr marL="12700" marR="5080" algn="just">
              <a:lnSpc>
                <a:spcPts val="1600"/>
              </a:lnSpc>
              <a:spcBef>
                <a:spcPts val="80"/>
              </a:spcBef>
            </a:pPr>
            <a:r>
              <a:rPr sz="1050" spc="35" dirty="0">
                <a:latin typeface="Trebuchet MS"/>
                <a:cs typeface="Trebuchet MS"/>
              </a:rPr>
              <a:t>L’association</a:t>
            </a:r>
            <a:r>
              <a:rPr sz="1050" spc="-35" dirty="0">
                <a:latin typeface="Trebuchet MS"/>
                <a:cs typeface="Trebuchet MS"/>
              </a:rPr>
              <a:t> </a:t>
            </a:r>
            <a:r>
              <a:rPr sz="1050" spc="95" dirty="0">
                <a:latin typeface="Trebuchet MS"/>
                <a:cs typeface="Trebuchet MS"/>
              </a:rPr>
              <a:t>HEADA</a:t>
            </a:r>
            <a:r>
              <a:rPr sz="1050" spc="-35" dirty="0">
                <a:latin typeface="Trebuchet MS"/>
                <a:cs typeface="Trebuchet MS"/>
              </a:rPr>
              <a:t> </a:t>
            </a:r>
            <a:r>
              <a:rPr sz="1050" spc="-15" dirty="0">
                <a:latin typeface="Trebuchet MS"/>
                <a:cs typeface="Trebuchet MS"/>
              </a:rPr>
              <a:t>fait</a:t>
            </a:r>
            <a:r>
              <a:rPr sz="1050" spc="-30" dirty="0">
                <a:latin typeface="Trebuchet MS"/>
                <a:cs typeface="Trebuchet MS"/>
              </a:rPr>
              <a:t> </a:t>
            </a:r>
            <a:r>
              <a:rPr sz="1050" spc="120" dirty="0">
                <a:latin typeface="Trebuchet MS"/>
                <a:cs typeface="Trebuchet MS"/>
              </a:rPr>
              <a:t>de</a:t>
            </a:r>
            <a:r>
              <a:rPr sz="1050" spc="-35" dirty="0">
                <a:latin typeface="Trebuchet MS"/>
                <a:cs typeface="Trebuchet MS"/>
              </a:rPr>
              <a:t> </a:t>
            </a:r>
            <a:r>
              <a:rPr sz="1050" spc="30" dirty="0">
                <a:latin typeface="Trebuchet MS"/>
                <a:cs typeface="Trebuchet MS"/>
              </a:rPr>
              <a:t>la</a:t>
            </a:r>
            <a:r>
              <a:rPr sz="1050" spc="-30" dirty="0">
                <a:latin typeface="Trebuchet MS"/>
                <a:cs typeface="Trebuchet MS"/>
              </a:rPr>
              <a:t> </a:t>
            </a:r>
            <a:r>
              <a:rPr sz="1050" spc="45" dirty="0">
                <a:latin typeface="Trebuchet MS"/>
                <a:cs typeface="Trebuchet MS"/>
              </a:rPr>
              <a:t>promotion</a:t>
            </a:r>
            <a:r>
              <a:rPr sz="1050" spc="-35" dirty="0">
                <a:latin typeface="Trebuchet MS"/>
                <a:cs typeface="Trebuchet MS"/>
              </a:rPr>
              <a:t> </a:t>
            </a:r>
            <a:r>
              <a:rPr sz="1050" spc="75" dirty="0">
                <a:latin typeface="Trebuchet MS"/>
                <a:cs typeface="Trebuchet MS"/>
              </a:rPr>
              <a:t>des  </a:t>
            </a:r>
            <a:r>
              <a:rPr sz="1050" spc="-10" dirty="0">
                <a:latin typeface="Trebuchet MS"/>
                <a:cs typeface="Trebuchet MS"/>
              </a:rPr>
              <a:t>initiatives </a:t>
            </a:r>
            <a:r>
              <a:rPr sz="1050" spc="120" dirty="0">
                <a:latin typeface="Trebuchet MS"/>
                <a:cs typeface="Trebuchet MS"/>
              </a:rPr>
              <a:t>de </a:t>
            </a:r>
            <a:r>
              <a:rPr sz="1050" spc="50" dirty="0">
                <a:latin typeface="Trebuchet MS"/>
                <a:cs typeface="Trebuchet MS"/>
              </a:rPr>
              <a:t>santé </a:t>
            </a:r>
            <a:r>
              <a:rPr sz="1050" spc="20" dirty="0">
                <a:latin typeface="Trebuchet MS"/>
                <a:cs typeface="Trebuchet MS"/>
              </a:rPr>
              <a:t>et </a:t>
            </a:r>
            <a:r>
              <a:rPr sz="1050" spc="95" dirty="0">
                <a:latin typeface="Trebuchet MS"/>
                <a:cs typeface="Trebuchet MS"/>
              </a:rPr>
              <a:t>du </a:t>
            </a:r>
            <a:r>
              <a:rPr sz="1050" spc="65" dirty="0">
                <a:latin typeface="Trebuchet MS"/>
                <a:cs typeface="Trebuchet MS"/>
              </a:rPr>
              <a:t>développement,  </a:t>
            </a:r>
            <a:r>
              <a:rPr sz="1050" spc="30" dirty="0">
                <a:latin typeface="Trebuchet MS"/>
                <a:cs typeface="Trebuchet MS"/>
              </a:rPr>
              <a:t>la </a:t>
            </a:r>
            <a:r>
              <a:rPr sz="1050" spc="-10" dirty="0">
                <a:latin typeface="Trebuchet MS"/>
                <a:cs typeface="Trebuchet MS"/>
              </a:rPr>
              <a:t>priorité </a:t>
            </a:r>
            <a:r>
              <a:rPr sz="1050" spc="120" dirty="0">
                <a:latin typeface="Trebuchet MS"/>
                <a:cs typeface="Trebuchet MS"/>
              </a:rPr>
              <a:t>de </a:t>
            </a:r>
            <a:r>
              <a:rPr sz="1050" spc="70" dirty="0">
                <a:latin typeface="Trebuchet MS"/>
                <a:cs typeface="Trebuchet MS"/>
              </a:rPr>
              <a:t>sa </a:t>
            </a:r>
            <a:r>
              <a:rPr sz="1050" spc="25" dirty="0">
                <a:latin typeface="Trebuchet MS"/>
                <a:cs typeface="Trebuchet MS"/>
              </a:rPr>
              <a:t>raison </a:t>
            </a:r>
            <a:r>
              <a:rPr sz="1050" spc="10" dirty="0">
                <a:latin typeface="Trebuchet MS"/>
                <a:cs typeface="Trebuchet MS"/>
              </a:rPr>
              <a:t>d’être. </a:t>
            </a:r>
            <a:r>
              <a:rPr sz="1050" spc="155" dirty="0">
                <a:latin typeface="Trebuchet MS"/>
                <a:cs typeface="Trebuchet MS"/>
              </a:rPr>
              <a:t>A </a:t>
            </a:r>
            <a:r>
              <a:rPr sz="1050" spc="65" dirty="0">
                <a:latin typeface="Trebuchet MS"/>
                <a:cs typeface="Trebuchet MS"/>
              </a:rPr>
              <a:t>cet </a:t>
            </a:r>
            <a:r>
              <a:rPr sz="1050" spc="-10" dirty="0">
                <a:latin typeface="Trebuchet MS"/>
                <a:cs typeface="Trebuchet MS"/>
              </a:rPr>
              <a:t>effet, </a:t>
            </a:r>
            <a:r>
              <a:rPr sz="1050" spc="5" dirty="0">
                <a:latin typeface="Trebuchet MS"/>
                <a:cs typeface="Trebuchet MS"/>
              </a:rPr>
              <a:t>le  </a:t>
            </a:r>
            <a:r>
              <a:rPr sz="1050" spc="45" dirty="0">
                <a:latin typeface="Trebuchet MS"/>
                <a:cs typeface="Trebuchet MS"/>
              </a:rPr>
              <a:t>renforcement </a:t>
            </a:r>
            <a:r>
              <a:rPr sz="1050" spc="75" dirty="0">
                <a:latin typeface="Trebuchet MS"/>
                <a:cs typeface="Trebuchet MS"/>
              </a:rPr>
              <a:t>des </a:t>
            </a:r>
            <a:r>
              <a:rPr sz="1050" spc="80" dirty="0">
                <a:latin typeface="Trebuchet MS"/>
                <a:cs typeface="Trebuchet MS"/>
              </a:rPr>
              <a:t>capacités </a:t>
            </a:r>
            <a:r>
              <a:rPr sz="1050" spc="75" dirty="0">
                <a:latin typeface="Trebuchet MS"/>
                <a:cs typeface="Trebuchet MS"/>
              </a:rPr>
              <a:t>des </a:t>
            </a:r>
            <a:r>
              <a:rPr sz="1050" spc="30" dirty="0">
                <a:latin typeface="Trebuchet MS"/>
                <a:cs typeface="Trebuchet MS"/>
              </a:rPr>
              <a:t>ressources  </a:t>
            </a:r>
            <a:r>
              <a:rPr sz="1050" spc="40" dirty="0">
                <a:latin typeface="Trebuchet MS"/>
                <a:cs typeface="Trebuchet MS"/>
              </a:rPr>
              <a:t>humaines, </a:t>
            </a:r>
            <a:r>
              <a:rPr sz="1050" spc="35" dirty="0">
                <a:latin typeface="Trebuchet MS"/>
                <a:cs typeface="Trebuchet MS"/>
              </a:rPr>
              <a:t>qui </a:t>
            </a:r>
            <a:r>
              <a:rPr sz="1050" spc="5" dirty="0">
                <a:latin typeface="Trebuchet MS"/>
                <a:cs typeface="Trebuchet MS"/>
              </a:rPr>
              <a:t>inclut </a:t>
            </a:r>
            <a:r>
              <a:rPr sz="1050" spc="15" dirty="0">
                <a:latin typeface="Trebuchet MS"/>
                <a:cs typeface="Trebuchet MS"/>
              </a:rPr>
              <a:t>l’implication </a:t>
            </a:r>
            <a:r>
              <a:rPr sz="1050" spc="75" dirty="0">
                <a:latin typeface="Trebuchet MS"/>
                <a:cs typeface="Trebuchet MS"/>
              </a:rPr>
              <a:t>des </a:t>
            </a:r>
            <a:r>
              <a:rPr sz="1050" spc="25" dirty="0">
                <a:latin typeface="Trebuchet MS"/>
                <a:cs typeface="Trebuchet MS"/>
              </a:rPr>
              <a:t>jeunes  </a:t>
            </a:r>
            <a:r>
              <a:rPr sz="1050" spc="55" dirty="0">
                <a:latin typeface="Trebuchet MS"/>
                <a:cs typeface="Trebuchet MS"/>
              </a:rPr>
              <a:t>auprès</a:t>
            </a:r>
            <a:r>
              <a:rPr sz="1050" spc="-20" dirty="0">
                <a:latin typeface="Trebuchet MS"/>
                <a:cs typeface="Trebuchet MS"/>
              </a:rPr>
              <a:t> </a:t>
            </a:r>
            <a:r>
              <a:rPr sz="1050" spc="75" dirty="0">
                <a:latin typeface="Trebuchet MS"/>
                <a:cs typeface="Trebuchet MS"/>
              </a:rPr>
              <a:t>des</a:t>
            </a:r>
            <a:r>
              <a:rPr sz="1050" spc="-20" dirty="0">
                <a:latin typeface="Trebuchet MS"/>
                <a:cs typeface="Trebuchet MS"/>
              </a:rPr>
              <a:t> </a:t>
            </a:r>
            <a:r>
              <a:rPr sz="1050" spc="45" dirty="0">
                <a:latin typeface="Trebuchet MS"/>
                <a:cs typeface="Trebuchet MS"/>
              </a:rPr>
              <a:t>aînés</a:t>
            </a:r>
            <a:r>
              <a:rPr sz="1050" spc="-20" dirty="0">
                <a:latin typeface="Trebuchet MS"/>
                <a:cs typeface="Trebuchet MS"/>
              </a:rPr>
              <a:t> </a:t>
            </a:r>
            <a:r>
              <a:rPr sz="1050" spc="5" dirty="0">
                <a:latin typeface="Trebuchet MS"/>
                <a:cs typeface="Trebuchet MS"/>
              </a:rPr>
              <a:t>experts,</a:t>
            </a:r>
            <a:r>
              <a:rPr sz="1050" spc="-20" dirty="0">
                <a:latin typeface="Trebuchet MS"/>
                <a:cs typeface="Trebuchet MS"/>
              </a:rPr>
              <a:t> </a:t>
            </a:r>
            <a:r>
              <a:rPr sz="1050" spc="125" dirty="0">
                <a:latin typeface="Trebuchet MS"/>
                <a:cs typeface="Trebuchet MS"/>
              </a:rPr>
              <a:t>avec</a:t>
            </a:r>
            <a:r>
              <a:rPr sz="1050" spc="-20" dirty="0">
                <a:latin typeface="Trebuchet MS"/>
                <a:cs typeface="Trebuchet MS"/>
              </a:rPr>
              <a:t> </a:t>
            </a:r>
            <a:r>
              <a:rPr sz="1050" spc="80" dirty="0">
                <a:latin typeface="Trebuchet MS"/>
                <a:cs typeface="Trebuchet MS"/>
              </a:rPr>
              <a:t>une</a:t>
            </a:r>
            <a:r>
              <a:rPr sz="1050" spc="-20" dirty="0">
                <a:latin typeface="Trebuchet MS"/>
                <a:cs typeface="Trebuchet MS"/>
              </a:rPr>
              <a:t> </a:t>
            </a:r>
            <a:r>
              <a:rPr sz="1050" spc="25" dirty="0">
                <a:latin typeface="Trebuchet MS"/>
                <a:cs typeface="Trebuchet MS"/>
              </a:rPr>
              <a:t>attention  </a:t>
            </a:r>
            <a:r>
              <a:rPr sz="1050" spc="15" dirty="0">
                <a:latin typeface="Trebuchet MS"/>
                <a:cs typeface="Trebuchet MS"/>
              </a:rPr>
              <a:t>particulière</a:t>
            </a:r>
            <a:r>
              <a:rPr sz="1050" spc="-55" dirty="0">
                <a:latin typeface="Trebuchet MS"/>
                <a:cs typeface="Trebuchet MS"/>
              </a:rPr>
              <a:t> </a:t>
            </a:r>
            <a:r>
              <a:rPr sz="1050" spc="55" dirty="0">
                <a:latin typeface="Trebuchet MS"/>
                <a:cs typeface="Trebuchet MS"/>
              </a:rPr>
              <a:t>pour</a:t>
            </a:r>
            <a:r>
              <a:rPr sz="1050" spc="-50" dirty="0">
                <a:latin typeface="Trebuchet MS"/>
                <a:cs typeface="Trebuchet MS"/>
              </a:rPr>
              <a:t> </a:t>
            </a:r>
            <a:r>
              <a:rPr sz="1050" spc="30" dirty="0">
                <a:latin typeface="Trebuchet MS"/>
                <a:cs typeface="Trebuchet MS"/>
              </a:rPr>
              <a:t>la</a:t>
            </a:r>
            <a:r>
              <a:rPr sz="1050" spc="-55" dirty="0">
                <a:latin typeface="Trebuchet MS"/>
                <a:cs typeface="Trebuchet MS"/>
              </a:rPr>
              <a:t> </a:t>
            </a:r>
            <a:r>
              <a:rPr sz="1050" spc="45" dirty="0">
                <a:latin typeface="Trebuchet MS"/>
                <a:cs typeface="Trebuchet MS"/>
              </a:rPr>
              <a:t>femme,</a:t>
            </a:r>
            <a:r>
              <a:rPr sz="1050" spc="-50" dirty="0">
                <a:latin typeface="Trebuchet MS"/>
                <a:cs typeface="Trebuchet MS"/>
              </a:rPr>
              <a:t> </a:t>
            </a:r>
            <a:r>
              <a:rPr sz="1050" spc="95" dirty="0">
                <a:latin typeface="Trebuchet MS"/>
                <a:cs typeface="Trebuchet MS"/>
              </a:rPr>
              <a:t>compte</a:t>
            </a:r>
            <a:r>
              <a:rPr sz="1050" spc="-50" dirty="0">
                <a:latin typeface="Trebuchet MS"/>
                <a:cs typeface="Trebuchet MS"/>
              </a:rPr>
              <a:t> </a:t>
            </a:r>
            <a:r>
              <a:rPr sz="1050" spc="50" dirty="0">
                <a:latin typeface="Trebuchet MS"/>
                <a:cs typeface="Trebuchet MS"/>
              </a:rPr>
              <a:t>parmi</a:t>
            </a:r>
            <a:r>
              <a:rPr sz="1050" spc="-55" dirty="0">
                <a:latin typeface="Trebuchet MS"/>
                <a:cs typeface="Trebuchet MS"/>
              </a:rPr>
              <a:t> </a:t>
            </a:r>
            <a:r>
              <a:rPr sz="1050" spc="-5" dirty="0">
                <a:latin typeface="Trebuchet MS"/>
                <a:cs typeface="Trebuchet MS"/>
              </a:rPr>
              <a:t>les  </a:t>
            </a:r>
            <a:r>
              <a:rPr sz="1050" spc="40" dirty="0">
                <a:latin typeface="Trebuchet MS"/>
                <a:cs typeface="Trebuchet MS"/>
              </a:rPr>
              <a:t>principaux </a:t>
            </a:r>
            <a:r>
              <a:rPr sz="1050" spc="55" dirty="0">
                <a:latin typeface="Trebuchet MS"/>
                <a:cs typeface="Trebuchet MS"/>
              </a:rPr>
              <a:t>axes </a:t>
            </a:r>
            <a:r>
              <a:rPr sz="1050" spc="120" dirty="0">
                <a:latin typeface="Trebuchet MS"/>
                <a:cs typeface="Trebuchet MS"/>
              </a:rPr>
              <a:t>de </a:t>
            </a:r>
            <a:r>
              <a:rPr sz="1050" spc="30" dirty="0">
                <a:latin typeface="Trebuchet MS"/>
                <a:cs typeface="Trebuchet MS"/>
              </a:rPr>
              <a:t>la </a:t>
            </a:r>
            <a:r>
              <a:rPr sz="1050" spc="25" dirty="0">
                <a:latin typeface="Trebuchet MS"/>
                <a:cs typeface="Trebuchet MS"/>
              </a:rPr>
              <a:t>stratégie </a:t>
            </a:r>
            <a:r>
              <a:rPr sz="1050" spc="120" dirty="0">
                <a:latin typeface="Trebuchet MS"/>
                <a:cs typeface="Trebuchet MS"/>
              </a:rPr>
              <a:t>de </a:t>
            </a:r>
            <a:r>
              <a:rPr sz="1050" spc="25" dirty="0">
                <a:latin typeface="Trebuchet MS"/>
                <a:cs typeface="Trebuchet MS"/>
              </a:rPr>
              <a:t>mise </a:t>
            </a:r>
            <a:r>
              <a:rPr sz="1050" spc="85" dirty="0">
                <a:latin typeface="Trebuchet MS"/>
                <a:cs typeface="Trebuchet MS"/>
              </a:rPr>
              <a:t>en  </a:t>
            </a:r>
            <a:r>
              <a:rPr sz="1050" spc="70" dirty="0">
                <a:latin typeface="Trebuchet MS"/>
                <a:cs typeface="Trebuchet MS"/>
              </a:rPr>
              <a:t>œuvre</a:t>
            </a:r>
            <a:r>
              <a:rPr sz="1050" spc="-65" dirty="0">
                <a:latin typeface="Trebuchet MS"/>
                <a:cs typeface="Trebuchet MS"/>
              </a:rPr>
              <a:t> </a:t>
            </a:r>
            <a:r>
              <a:rPr sz="1050" spc="120" dirty="0">
                <a:latin typeface="Trebuchet MS"/>
                <a:cs typeface="Trebuchet MS"/>
              </a:rPr>
              <a:t>de</a:t>
            </a:r>
            <a:r>
              <a:rPr sz="1050" spc="-65" dirty="0">
                <a:latin typeface="Trebuchet MS"/>
                <a:cs typeface="Trebuchet MS"/>
              </a:rPr>
              <a:t> </a:t>
            </a:r>
            <a:r>
              <a:rPr sz="1050" spc="20" dirty="0">
                <a:latin typeface="Trebuchet MS"/>
                <a:cs typeface="Trebuchet MS"/>
              </a:rPr>
              <a:t>ses</a:t>
            </a:r>
            <a:r>
              <a:rPr sz="1050" spc="-65" dirty="0">
                <a:latin typeface="Trebuchet MS"/>
                <a:cs typeface="Trebuchet MS"/>
              </a:rPr>
              <a:t> </a:t>
            </a:r>
            <a:r>
              <a:rPr sz="1050" spc="5" dirty="0">
                <a:latin typeface="Trebuchet MS"/>
                <a:cs typeface="Trebuchet MS"/>
              </a:rPr>
              <a:t>interventions,</a:t>
            </a:r>
            <a:r>
              <a:rPr sz="1050" spc="-65" dirty="0">
                <a:latin typeface="Trebuchet MS"/>
                <a:cs typeface="Trebuchet MS"/>
              </a:rPr>
              <a:t> </a:t>
            </a:r>
            <a:r>
              <a:rPr sz="1050" spc="10" dirty="0">
                <a:latin typeface="Trebuchet MS"/>
                <a:cs typeface="Trebuchet MS"/>
              </a:rPr>
              <a:t>afin</a:t>
            </a:r>
            <a:r>
              <a:rPr sz="1050" spc="-65" dirty="0">
                <a:latin typeface="Trebuchet MS"/>
                <a:cs typeface="Trebuchet MS"/>
              </a:rPr>
              <a:t> </a:t>
            </a:r>
            <a:r>
              <a:rPr sz="1050" spc="120" dirty="0">
                <a:latin typeface="Trebuchet MS"/>
                <a:cs typeface="Trebuchet MS"/>
              </a:rPr>
              <a:t>de</a:t>
            </a:r>
            <a:r>
              <a:rPr sz="1050" spc="-65" dirty="0">
                <a:latin typeface="Trebuchet MS"/>
                <a:cs typeface="Trebuchet MS"/>
              </a:rPr>
              <a:t> </a:t>
            </a:r>
            <a:r>
              <a:rPr sz="1050" spc="30" dirty="0">
                <a:latin typeface="Trebuchet MS"/>
                <a:cs typeface="Trebuchet MS"/>
              </a:rPr>
              <a:t>garantir</a:t>
            </a:r>
            <a:r>
              <a:rPr sz="1050" spc="-65" dirty="0">
                <a:latin typeface="Trebuchet MS"/>
                <a:cs typeface="Trebuchet MS"/>
              </a:rPr>
              <a:t> </a:t>
            </a:r>
            <a:r>
              <a:rPr sz="1050" spc="30" dirty="0">
                <a:latin typeface="Trebuchet MS"/>
                <a:cs typeface="Trebuchet MS"/>
              </a:rPr>
              <a:t>la  </a:t>
            </a:r>
            <a:r>
              <a:rPr sz="1050" spc="35" dirty="0">
                <a:latin typeface="Trebuchet MS"/>
                <a:cs typeface="Trebuchet MS"/>
              </a:rPr>
              <a:t>pérennité </a:t>
            </a:r>
            <a:r>
              <a:rPr sz="1050" spc="120" dirty="0">
                <a:latin typeface="Trebuchet MS"/>
                <a:cs typeface="Trebuchet MS"/>
              </a:rPr>
              <a:t>de</a:t>
            </a:r>
            <a:r>
              <a:rPr sz="1050" spc="-100" dirty="0">
                <a:latin typeface="Trebuchet MS"/>
                <a:cs typeface="Trebuchet MS"/>
              </a:rPr>
              <a:t> </a:t>
            </a:r>
            <a:r>
              <a:rPr sz="1050" spc="10" dirty="0">
                <a:latin typeface="Trebuchet MS"/>
                <a:cs typeface="Trebuchet MS"/>
              </a:rPr>
              <a:t>celles-ci.</a:t>
            </a:r>
            <a:endParaRPr sz="1050" dirty="0">
              <a:latin typeface="Trebuchet MS"/>
              <a:cs typeface="Trebuchet MS"/>
            </a:endParaRPr>
          </a:p>
        </p:txBody>
      </p:sp>
      <p:pic>
        <p:nvPicPr>
          <p:cNvPr id="4" name="Image 3">
            <a:extLst>
              <a:ext uri="{FF2B5EF4-FFF2-40B4-BE49-F238E27FC236}">
                <a16:creationId xmlns:a16="http://schemas.microsoft.com/office/drawing/2014/main" id="{2863FB53-6B9D-3F82-3E96-D87BB1C7D14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41029" y="3477679"/>
            <a:ext cx="2027815" cy="2686011"/>
          </a:xfrm>
          <a:prstGeom prst="snip2DiagRect">
            <a:avLst/>
          </a:prstGeom>
          <a:solidFill>
            <a:srgbClr val="FFFFFF">
              <a:shade val="85000"/>
            </a:srgbClr>
          </a:solidFill>
          <a:ln w="88900" cap="sq">
            <a:solidFill>
              <a:srgbClr val="B7DED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940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9325" y="2637931"/>
            <a:ext cx="3074909" cy="2492542"/>
          </a:xfrm>
          <a:prstGeom prst="rect">
            <a:avLst/>
          </a:prstGeom>
        </p:spPr>
        <p:txBody>
          <a:bodyPr vert="horz" wrap="square" lIns="0" tIns="57785" rIns="0" bIns="0" rtlCol="0">
            <a:spAutoFit/>
          </a:bodyPr>
          <a:lstStyle/>
          <a:p>
            <a:pPr marL="12700" algn="just">
              <a:spcBef>
                <a:spcPts val="455"/>
              </a:spcBef>
            </a:pPr>
            <a:r>
              <a:rPr sz="1200" spc="20" dirty="0">
                <a:solidFill>
                  <a:srgbClr val="0F8F8E"/>
                </a:solidFill>
                <a:latin typeface="Arial Black"/>
              </a:rPr>
              <a:t>Soutenir</a:t>
            </a:r>
          </a:p>
          <a:p>
            <a:pPr marL="12700" marR="5080" algn="just">
              <a:lnSpc>
                <a:spcPts val="1600"/>
              </a:lnSpc>
              <a:spcBef>
                <a:spcPts val="80"/>
              </a:spcBef>
            </a:pPr>
            <a:r>
              <a:rPr sz="1050" spc="95" dirty="0">
                <a:latin typeface="Trebuchet MS"/>
                <a:cs typeface="Trebuchet MS"/>
              </a:rPr>
              <a:t>HEADA </a:t>
            </a:r>
            <a:r>
              <a:rPr sz="1050" spc="45" dirty="0">
                <a:latin typeface="Trebuchet MS"/>
                <a:cs typeface="Trebuchet MS"/>
              </a:rPr>
              <a:t>reconnaît </a:t>
            </a:r>
            <a:r>
              <a:rPr sz="1050" spc="5" dirty="0">
                <a:latin typeface="Trebuchet MS"/>
                <a:cs typeface="Trebuchet MS"/>
              </a:rPr>
              <a:t>le </a:t>
            </a:r>
            <a:r>
              <a:rPr sz="1050" spc="15" dirty="0">
                <a:latin typeface="Trebuchet MS"/>
                <a:cs typeface="Trebuchet MS"/>
              </a:rPr>
              <a:t>défi </a:t>
            </a:r>
            <a:r>
              <a:rPr sz="1050" spc="120" dirty="0">
                <a:latin typeface="Trebuchet MS"/>
                <a:cs typeface="Trebuchet MS"/>
              </a:rPr>
              <a:t>de </a:t>
            </a:r>
            <a:r>
              <a:rPr sz="1050" spc="30" dirty="0">
                <a:latin typeface="Trebuchet MS"/>
                <a:cs typeface="Trebuchet MS"/>
              </a:rPr>
              <a:t>la </a:t>
            </a:r>
            <a:r>
              <a:rPr sz="1050" spc="25" dirty="0">
                <a:latin typeface="Trebuchet MS"/>
                <a:cs typeface="Trebuchet MS"/>
              </a:rPr>
              <a:t>soutenabilité  </a:t>
            </a:r>
            <a:r>
              <a:rPr sz="1050" spc="70" dirty="0">
                <a:latin typeface="Trebuchet MS"/>
                <a:cs typeface="Trebuchet MS"/>
              </a:rPr>
              <a:t>d’une </a:t>
            </a:r>
            <a:r>
              <a:rPr sz="1050" spc="-10" dirty="0">
                <a:latin typeface="Trebuchet MS"/>
                <a:cs typeface="Trebuchet MS"/>
              </a:rPr>
              <a:t>initiative </a:t>
            </a:r>
            <a:r>
              <a:rPr sz="1050" spc="120" dirty="0">
                <a:latin typeface="Trebuchet MS"/>
                <a:cs typeface="Trebuchet MS"/>
              </a:rPr>
              <a:t>comme </a:t>
            </a:r>
            <a:r>
              <a:rPr sz="1050" spc="30" dirty="0">
                <a:latin typeface="Trebuchet MS"/>
                <a:cs typeface="Trebuchet MS"/>
              </a:rPr>
              <a:t>la </a:t>
            </a:r>
            <a:r>
              <a:rPr sz="1050" spc="20" dirty="0">
                <a:latin typeface="Trebuchet MS"/>
                <a:cs typeface="Trebuchet MS"/>
              </a:rPr>
              <a:t>sienne. </a:t>
            </a:r>
            <a:r>
              <a:rPr sz="1050" spc="15" dirty="0">
                <a:latin typeface="Trebuchet MS"/>
                <a:cs typeface="Trebuchet MS"/>
              </a:rPr>
              <a:t>L’un </a:t>
            </a:r>
            <a:r>
              <a:rPr sz="1050" spc="75" dirty="0">
                <a:latin typeface="Trebuchet MS"/>
                <a:cs typeface="Trebuchet MS"/>
              </a:rPr>
              <a:t>des  </a:t>
            </a:r>
            <a:r>
              <a:rPr sz="1050" spc="40" dirty="0">
                <a:latin typeface="Trebuchet MS"/>
                <a:cs typeface="Trebuchet MS"/>
              </a:rPr>
              <a:t>éléments </a:t>
            </a:r>
            <a:r>
              <a:rPr sz="1050" spc="35" dirty="0">
                <a:latin typeface="Trebuchet MS"/>
                <a:cs typeface="Trebuchet MS"/>
              </a:rPr>
              <a:t>clés </a:t>
            </a:r>
            <a:r>
              <a:rPr sz="1050" spc="55" dirty="0">
                <a:latin typeface="Trebuchet MS"/>
                <a:cs typeface="Trebuchet MS"/>
              </a:rPr>
              <a:t>pour son </a:t>
            </a:r>
            <a:r>
              <a:rPr sz="1050" spc="50" dirty="0">
                <a:latin typeface="Trebuchet MS"/>
                <a:cs typeface="Trebuchet MS"/>
              </a:rPr>
              <a:t>succès, </a:t>
            </a:r>
            <a:r>
              <a:rPr sz="1050" spc="10" dirty="0">
                <a:latin typeface="Trebuchet MS"/>
                <a:cs typeface="Trebuchet MS"/>
              </a:rPr>
              <a:t>est </a:t>
            </a:r>
            <a:r>
              <a:rPr sz="1050" spc="5" dirty="0">
                <a:latin typeface="Trebuchet MS"/>
                <a:cs typeface="Trebuchet MS"/>
              </a:rPr>
              <a:t>le </a:t>
            </a:r>
            <a:r>
              <a:rPr sz="1050" spc="40" dirty="0">
                <a:latin typeface="Trebuchet MS"/>
                <a:cs typeface="Trebuchet MS"/>
              </a:rPr>
              <a:t>main-  </a:t>
            </a:r>
            <a:r>
              <a:rPr sz="1050" spc="5" dirty="0">
                <a:latin typeface="Trebuchet MS"/>
                <a:cs typeface="Trebuchet MS"/>
              </a:rPr>
              <a:t>tien </a:t>
            </a:r>
            <a:r>
              <a:rPr sz="1050" spc="120" dirty="0">
                <a:latin typeface="Trebuchet MS"/>
                <a:cs typeface="Trebuchet MS"/>
              </a:rPr>
              <a:t>de </a:t>
            </a:r>
            <a:r>
              <a:rPr sz="1050" spc="35" dirty="0">
                <a:latin typeface="Trebuchet MS"/>
                <a:cs typeface="Trebuchet MS"/>
              </a:rPr>
              <a:t>l’enthousiasme </a:t>
            </a:r>
            <a:r>
              <a:rPr sz="1050" spc="20" dirty="0">
                <a:latin typeface="Trebuchet MS"/>
                <a:cs typeface="Trebuchet MS"/>
              </a:rPr>
              <a:t>et </a:t>
            </a:r>
            <a:r>
              <a:rPr sz="1050" spc="120" dirty="0">
                <a:latin typeface="Trebuchet MS"/>
                <a:cs typeface="Trebuchet MS"/>
              </a:rPr>
              <a:t>de </a:t>
            </a:r>
            <a:r>
              <a:rPr sz="1050" spc="75" dirty="0">
                <a:latin typeface="Trebuchet MS"/>
                <a:cs typeface="Trebuchet MS"/>
              </a:rPr>
              <a:t>l’engagement  des</a:t>
            </a:r>
            <a:r>
              <a:rPr sz="1050" spc="-10" dirty="0">
                <a:latin typeface="Trebuchet MS"/>
                <a:cs typeface="Trebuchet MS"/>
              </a:rPr>
              <a:t> </a:t>
            </a:r>
            <a:r>
              <a:rPr sz="1050" spc="30" dirty="0">
                <a:latin typeface="Trebuchet MS"/>
                <a:cs typeface="Trebuchet MS"/>
              </a:rPr>
              <a:t>ressources</a:t>
            </a:r>
            <a:r>
              <a:rPr sz="1050" spc="-10" dirty="0">
                <a:latin typeface="Trebuchet MS"/>
                <a:cs typeface="Trebuchet MS"/>
              </a:rPr>
              <a:t> </a:t>
            </a:r>
            <a:r>
              <a:rPr sz="1050" spc="60" dirty="0">
                <a:latin typeface="Trebuchet MS"/>
                <a:cs typeface="Trebuchet MS"/>
              </a:rPr>
              <a:t>humaines</a:t>
            </a:r>
            <a:r>
              <a:rPr sz="1050" spc="-10" dirty="0">
                <a:latin typeface="Trebuchet MS"/>
                <a:cs typeface="Trebuchet MS"/>
              </a:rPr>
              <a:t> </a:t>
            </a:r>
            <a:r>
              <a:rPr sz="1050" spc="40" dirty="0">
                <a:latin typeface="Trebuchet MS"/>
                <a:cs typeface="Trebuchet MS"/>
              </a:rPr>
              <a:t>autour</a:t>
            </a:r>
            <a:r>
              <a:rPr sz="1050" spc="-5" dirty="0">
                <a:latin typeface="Trebuchet MS"/>
                <a:cs typeface="Trebuchet MS"/>
              </a:rPr>
              <a:t> </a:t>
            </a:r>
            <a:r>
              <a:rPr sz="1050" spc="75" dirty="0">
                <a:latin typeface="Trebuchet MS"/>
                <a:cs typeface="Trebuchet MS"/>
              </a:rPr>
              <a:t>des</a:t>
            </a:r>
            <a:r>
              <a:rPr sz="1050" spc="-10" dirty="0">
                <a:latin typeface="Trebuchet MS"/>
                <a:cs typeface="Trebuchet MS"/>
              </a:rPr>
              <a:t> </a:t>
            </a:r>
            <a:r>
              <a:rPr sz="1050" spc="10" dirty="0">
                <a:latin typeface="Trebuchet MS"/>
                <a:cs typeface="Trebuchet MS"/>
              </a:rPr>
              <a:t>objectifs  </a:t>
            </a:r>
            <a:r>
              <a:rPr sz="1050" spc="120" dirty="0">
                <a:latin typeface="Trebuchet MS"/>
                <a:cs typeface="Trebuchet MS"/>
              </a:rPr>
              <a:t>de</a:t>
            </a:r>
            <a:r>
              <a:rPr sz="1050" spc="-5" dirty="0">
                <a:latin typeface="Trebuchet MS"/>
                <a:cs typeface="Trebuchet MS"/>
              </a:rPr>
              <a:t> </a:t>
            </a:r>
            <a:r>
              <a:rPr sz="1050" spc="20" dirty="0">
                <a:latin typeface="Trebuchet MS"/>
                <a:cs typeface="Trebuchet MS"/>
              </a:rPr>
              <a:t>l’association.</a:t>
            </a:r>
            <a:r>
              <a:rPr sz="1050" spc="-5" dirty="0">
                <a:latin typeface="Trebuchet MS"/>
                <a:cs typeface="Trebuchet MS"/>
              </a:rPr>
              <a:t> </a:t>
            </a:r>
            <a:r>
              <a:rPr sz="1050" spc="65" dirty="0">
                <a:latin typeface="Trebuchet MS"/>
                <a:cs typeface="Trebuchet MS"/>
              </a:rPr>
              <a:t>Nous</a:t>
            </a:r>
            <a:r>
              <a:rPr sz="1050" spc="-5" dirty="0">
                <a:latin typeface="Trebuchet MS"/>
                <a:cs typeface="Trebuchet MS"/>
              </a:rPr>
              <a:t> </a:t>
            </a:r>
            <a:r>
              <a:rPr sz="1050" spc="85" dirty="0">
                <a:latin typeface="Trebuchet MS"/>
                <a:cs typeface="Trebuchet MS"/>
              </a:rPr>
              <a:t>en</a:t>
            </a:r>
            <a:r>
              <a:rPr sz="1050" spc="-5" dirty="0">
                <a:latin typeface="Trebuchet MS"/>
                <a:cs typeface="Trebuchet MS"/>
              </a:rPr>
              <a:t> </a:t>
            </a:r>
            <a:r>
              <a:rPr sz="1050" spc="70" dirty="0">
                <a:latin typeface="Trebuchet MS"/>
                <a:cs typeface="Trebuchet MS"/>
              </a:rPr>
              <a:t>sommes</a:t>
            </a:r>
            <a:r>
              <a:rPr sz="1050" spc="-5" dirty="0">
                <a:latin typeface="Trebuchet MS"/>
                <a:cs typeface="Trebuchet MS"/>
              </a:rPr>
              <a:t> </a:t>
            </a:r>
            <a:r>
              <a:rPr sz="1050" spc="50" dirty="0">
                <a:latin typeface="Trebuchet MS"/>
                <a:cs typeface="Trebuchet MS"/>
              </a:rPr>
              <a:t>conscients  </a:t>
            </a:r>
            <a:r>
              <a:rPr sz="1050" spc="20" dirty="0">
                <a:latin typeface="Trebuchet MS"/>
                <a:cs typeface="Trebuchet MS"/>
              </a:rPr>
              <a:t>et </a:t>
            </a:r>
            <a:r>
              <a:rPr sz="1050" spc="35" dirty="0">
                <a:latin typeface="Trebuchet MS"/>
                <a:cs typeface="Trebuchet MS"/>
              </a:rPr>
              <a:t>mettons </a:t>
            </a:r>
            <a:r>
              <a:rPr sz="1050" spc="65" dirty="0">
                <a:latin typeface="Trebuchet MS"/>
                <a:cs typeface="Trebuchet MS"/>
              </a:rPr>
              <a:t>un </a:t>
            </a:r>
            <a:r>
              <a:rPr sz="1050" spc="30" dirty="0">
                <a:latin typeface="Trebuchet MS"/>
                <a:cs typeface="Trebuchet MS"/>
              </a:rPr>
              <a:t>point </a:t>
            </a:r>
            <a:r>
              <a:rPr sz="1050" spc="55" dirty="0">
                <a:latin typeface="Trebuchet MS"/>
                <a:cs typeface="Trebuchet MS"/>
              </a:rPr>
              <a:t>d’honneur </a:t>
            </a:r>
            <a:r>
              <a:rPr sz="1050" spc="-15" dirty="0">
                <a:latin typeface="Trebuchet MS"/>
                <a:cs typeface="Trebuchet MS"/>
              </a:rPr>
              <a:t>sur </a:t>
            </a:r>
            <a:r>
              <a:rPr sz="1050" spc="30" dirty="0">
                <a:latin typeface="Trebuchet MS"/>
                <a:cs typeface="Trebuchet MS"/>
              </a:rPr>
              <a:t>la</a:t>
            </a:r>
            <a:r>
              <a:rPr sz="1050" spc="-55" dirty="0">
                <a:latin typeface="Trebuchet MS"/>
                <a:cs typeface="Trebuchet MS"/>
              </a:rPr>
              <a:t> </a:t>
            </a:r>
            <a:r>
              <a:rPr sz="1050" spc="55" dirty="0">
                <a:latin typeface="Trebuchet MS"/>
                <a:cs typeface="Trebuchet MS"/>
              </a:rPr>
              <a:t>gouver-  </a:t>
            </a:r>
            <a:r>
              <a:rPr sz="1050" spc="75" dirty="0">
                <a:latin typeface="Trebuchet MS"/>
                <a:cs typeface="Trebuchet MS"/>
              </a:rPr>
              <a:t>nance, </a:t>
            </a:r>
            <a:r>
              <a:rPr sz="1050" spc="30" dirty="0">
                <a:latin typeface="Trebuchet MS"/>
                <a:cs typeface="Trebuchet MS"/>
              </a:rPr>
              <a:t>la </a:t>
            </a:r>
            <a:r>
              <a:rPr sz="1050" spc="55" dirty="0">
                <a:latin typeface="Trebuchet MS"/>
                <a:cs typeface="Trebuchet MS"/>
              </a:rPr>
              <a:t>transparence </a:t>
            </a:r>
            <a:r>
              <a:rPr sz="1050" spc="20" dirty="0">
                <a:latin typeface="Trebuchet MS"/>
                <a:cs typeface="Trebuchet MS"/>
              </a:rPr>
              <a:t>et </a:t>
            </a:r>
            <a:r>
              <a:rPr sz="1050" spc="15" dirty="0">
                <a:latin typeface="Trebuchet MS"/>
                <a:cs typeface="Trebuchet MS"/>
              </a:rPr>
              <a:t>l’équité </a:t>
            </a:r>
            <a:r>
              <a:rPr sz="1050" spc="85" dirty="0">
                <a:latin typeface="Trebuchet MS"/>
                <a:cs typeface="Trebuchet MS"/>
              </a:rPr>
              <a:t>dans </a:t>
            </a:r>
            <a:r>
              <a:rPr sz="1050" spc="30" dirty="0">
                <a:latin typeface="Trebuchet MS"/>
                <a:cs typeface="Trebuchet MS"/>
              </a:rPr>
              <a:t>la  </a:t>
            </a:r>
            <a:r>
              <a:rPr sz="1050" spc="70" dirty="0">
                <a:latin typeface="Trebuchet MS"/>
                <a:cs typeface="Trebuchet MS"/>
              </a:rPr>
              <a:t>communication</a:t>
            </a:r>
            <a:r>
              <a:rPr sz="1050" spc="-30" dirty="0">
                <a:latin typeface="Trebuchet MS"/>
                <a:cs typeface="Trebuchet MS"/>
              </a:rPr>
              <a:t> </a:t>
            </a:r>
            <a:r>
              <a:rPr sz="1050" spc="114" dirty="0">
                <a:latin typeface="Trebuchet MS"/>
                <a:cs typeface="Trebuchet MS"/>
              </a:rPr>
              <a:t>au</a:t>
            </a:r>
            <a:r>
              <a:rPr sz="1050" spc="-30" dirty="0">
                <a:latin typeface="Trebuchet MS"/>
                <a:cs typeface="Trebuchet MS"/>
              </a:rPr>
              <a:t> </a:t>
            </a:r>
            <a:r>
              <a:rPr sz="1050" spc="15" dirty="0">
                <a:latin typeface="Trebuchet MS"/>
                <a:cs typeface="Trebuchet MS"/>
              </a:rPr>
              <a:t>sein</a:t>
            </a:r>
            <a:r>
              <a:rPr sz="1050" spc="-30" dirty="0">
                <a:latin typeface="Trebuchet MS"/>
                <a:cs typeface="Trebuchet MS"/>
              </a:rPr>
              <a:t> </a:t>
            </a:r>
            <a:r>
              <a:rPr sz="1050" spc="120" dirty="0">
                <a:latin typeface="Trebuchet MS"/>
                <a:cs typeface="Trebuchet MS"/>
              </a:rPr>
              <a:t>de</a:t>
            </a:r>
            <a:r>
              <a:rPr sz="1050" spc="-30" dirty="0">
                <a:latin typeface="Trebuchet MS"/>
                <a:cs typeface="Trebuchet MS"/>
              </a:rPr>
              <a:t> l’institution, </a:t>
            </a:r>
            <a:r>
              <a:rPr sz="1050" spc="75" dirty="0">
                <a:latin typeface="Trebuchet MS"/>
                <a:cs typeface="Trebuchet MS"/>
              </a:rPr>
              <a:t>car</a:t>
            </a:r>
            <a:r>
              <a:rPr sz="1050" spc="-30" dirty="0">
                <a:latin typeface="Trebuchet MS"/>
                <a:cs typeface="Trebuchet MS"/>
              </a:rPr>
              <a:t> </a:t>
            </a:r>
            <a:r>
              <a:rPr sz="1050" spc="70" dirty="0">
                <a:latin typeface="Trebuchet MS"/>
                <a:cs typeface="Trebuchet MS"/>
              </a:rPr>
              <a:t>sa  </a:t>
            </a:r>
            <a:r>
              <a:rPr sz="1050" spc="10" dirty="0">
                <a:latin typeface="Trebuchet MS"/>
                <a:cs typeface="Trebuchet MS"/>
              </a:rPr>
              <a:t>crédibilité est </a:t>
            </a:r>
            <a:r>
              <a:rPr sz="1050" spc="85" dirty="0">
                <a:latin typeface="Trebuchet MS"/>
                <a:cs typeface="Trebuchet MS"/>
              </a:rPr>
              <a:t>en </a:t>
            </a:r>
            <a:r>
              <a:rPr sz="1050" spc="90" dirty="0">
                <a:latin typeface="Trebuchet MS"/>
                <a:cs typeface="Trebuchet MS"/>
              </a:rPr>
              <a:t>grande </a:t>
            </a:r>
            <a:r>
              <a:rPr sz="1050" spc="25" dirty="0">
                <a:latin typeface="Trebuchet MS"/>
                <a:cs typeface="Trebuchet MS"/>
              </a:rPr>
              <a:t>partie </a:t>
            </a:r>
            <a:r>
              <a:rPr sz="1050" spc="40" dirty="0">
                <a:latin typeface="Trebuchet MS"/>
                <a:cs typeface="Trebuchet MS"/>
              </a:rPr>
              <a:t>fonction </a:t>
            </a:r>
            <a:r>
              <a:rPr sz="1050" spc="120" dirty="0">
                <a:latin typeface="Trebuchet MS"/>
                <a:cs typeface="Trebuchet MS"/>
              </a:rPr>
              <a:t>de  </a:t>
            </a:r>
            <a:r>
              <a:rPr sz="1050" spc="35" dirty="0">
                <a:latin typeface="Trebuchet MS"/>
                <a:cs typeface="Trebuchet MS"/>
              </a:rPr>
              <a:t>l’environnement </a:t>
            </a:r>
            <a:r>
              <a:rPr sz="1050" spc="120" dirty="0">
                <a:latin typeface="Trebuchet MS"/>
                <a:cs typeface="Trebuchet MS"/>
              </a:rPr>
              <a:t>de</a:t>
            </a:r>
            <a:r>
              <a:rPr sz="1050" spc="-195" dirty="0">
                <a:latin typeface="Trebuchet MS"/>
                <a:cs typeface="Trebuchet MS"/>
              </a:rPr>
              <a:t> </a:t>
            </a:r>
            <a:r>
              <a:rPr sz="1050" spc="5" dirty="0">
                <a:latin typeface="Trebuchet MS"/>
                <a:cs typeface="Trebuchet MS"/>
              </a:rPr>
              <a:t>travail </a:t>
            </a:r>
            <a:r>
              <a:rPr sz="1050" spc="25" dirty="0">
                <a:latin typeface="Trebuchet MS"/>
                <a:cs typeface="Trebuchet MS"/>
              </a:rPr>
              <a:t>qu’elle </a:t>
            </a:r>
            <a:r>
              <a:rPr sz="1050" spc="-15" dirty="0">
                <a:latin typeface="Trebuchet MS"/>
                <a:cs typeface="Trebuchet MS"/>
              </a:rPr>
              <a:t>offre.</a:t>
            </a:r>
            <a:endParaRPr sz="1050" dirty="0">
              <a:latin typeface="Trebuchet MS"/>
              <a:cs typeface="Trebuchet MS"/>
            </a:endParaRPr>
          </a:p>
        </p:txBody>
      </p:sp>
      <p:sp>
        <p:nvSpPr>
          <p:cNvPr id="3" name="object 3"/>
          <p:cNvSpPr txBox="1"/>
          <p:nvPr/>
        </p:nvSpPr>
        <p:spPr>
          <a:xfrm>
            <a:off x="559325" y="5131972"/>
            <a:ext cx="3074909" cy="2094997"/>
          </a:xfrm>
          <a:prstGeom prst="rect">
            <a:avLst/>
          </a:prstGeom>
        </p:spPr>
        <p:txBody>
          <a:bodyPr vert="horz" wrap="square" lIns="0" tIns="57785" rIns="0" bIns="0" rtlCol="0">
            <a:spAutoFit/>
          </a:bodyPr>
          <a:lstStyle/>
          <a:p>
            <a:pPr marL="12700" algn="just">
              <a:lnSpc>
                <a:spcPct val="100000"/>
              </a:lnSpc>
              <a:spcBef>
                <a:spcPts val="455"/>
              </a:spcBef>
            </a:pPr>
            <a:r>
              <a:rPr sz="1200" spc="20" dirty="0">
                <a:solidFill>
                  <a:srgbClr val="0F8F8E"/>
                </a:solidFill>
                <a:latin typeface="Arial Black"/>
              </a:rPr>
              <a:t>Innover</a:t>
            </a:r>
          </a:p>
          <a:p>
            <a:pPr marL="12700" marR="5080" algn="just">
              <a:lnSpc>
                <a:spcPts val="1600"/>
              </a:lnSpc>
              <a:spcBef>
                <a:spcPts val="80"/>
              </a:spcBef>
            </a:pPr>
            <a:r>
              <a:rPr sz="1050" spc="55" dirty="0">
                <a:latin typeface="Trebuchet MS"/>
                <a:cs typeface="Trebuchet MS"/>
              </a:rPr>
              <a:t>La </a:t>
            </a:r>
            <a:r>
              <a:rPr sz="1050" spc="60" dirty="0">
                <a:latin typeface="Trebuchet MS"/>
                <a:cs typeface="Trebuchet MS"/>
              </a:rPr>
              <a:t>recherche </a:t>
            </a:r>
            <a:r>
              <a:rPr sz="1050" spc="70" dirty="0">
                <a:latin typeface="Trebuchet MS"/>
                <a:cs typeface="Trebuchet MS"/>
              </a:rPr>
              <a:t>permanente </a:t>
            </a:r>
            <a:r>
              <a:rPr sz="1050" spc="75" dirty="0">
                <a:latin typeface="Trebuchet MS"/>
                <a:cs typeface="Trebuchet MS"/>
              </a:rPr>
              <a:t>des </a:t>
            </a:r>
            <a:r>
              <a:rPr sz="1050" spc="20" dirty="0">
                <a:latin typeface="Trebuchet MS"/>
                <a:cs typeface="Trebuchet MS"/>
              </a:rPr>
              <a:t>stratégies et  </a:t>
            </a:r>
            <a:r>
              <a:rPr sz="1050" spc="85" dirty="0">
                <a:latin typeface="Trebuchet MS"/>
                <a:cs typeface="Trebuchet MS"/>
              </a:rPr>
              <a:t>approches </a:t>
            </a:r>
            <a:r>
              <a:rPr sz="1050" spc="50" dirty="0">
                <a:latin typeface="Trebuchet MS"/>
                <a:cs typeface="Trebuchet MS"/>
              </a:rPr>
              <a:t>innovantes </a:t>
            </a:r>
            <a:r>
              <a:rPr sz="1050" spc="55" dirty="0">
                <a:latin typeface="Trebuchet MS"/>
                <a:cs typeface="Trebuchet MS"/>
              </a:rPr>
              <a:t>pour </a:t>
            </a:r>
            <a:r>
              <a:rPr sz="1050" spc="65" dirty="0">
                <a:latin typeface="Trebuchet MS"/>
                <a:cs typeface="Trebuchet MS"/>
              </a:rPr>
              <a:t>un </a:t>
            </a:r>
            <a:r>
              <a:rPr sz="1050" dirty="0">
                <a:latin typeface="Trebuchet MS"/>
                <a:cs typeface="Trebuchet MS"/>
              </a:rPr>
              <a:t>meilleur </a:t>
            </a:r>
            <a:r>
              <a:rPr sz="1050" spc="-5" dirty="0">
                <a:latin typeface="Trebuchet MS"/>
                <a:cs typeface="Trebuchet MS"/>
              </a:rPr>
              <a:t>im-  </a:t>
            </a:r>
            <a:r>
              <a:rPr sz="1050" spc="95" dirty="0">
                <a:latin typeface="Trebuchet MS"/>
                <a:cs typeface="Trebuchet MS"/>
              </a:rPr>
              <a:t>pact</a:t>
            </a:r>
            <a:r>
              <a:rPr sz="1050" spc="-25" dirty="0">
                <a:latin typeface="Trebuchet MS"/>
                <a:cs typeface="Trebuchet MS"/>
              </a:rPr>
              <a:t> </a:t>
            </a:r>
            <a:r>
              <a:rPr sz="1050" spc="120" dirty="0">
                <a:latin typeface="Trebuchet MS"/>
                <a:cs typeface="Trebuchet MS"/>
              </a:rPr>
              <a:t>de</a:t>
            </a:r>
            <a:r>
              <a:rPr sz="1050" spc="-25" dirty="0">
                <a:latin typeface="Trebuchet MS"/>
                <a:cs typeface="Trebuchet MS"/>
              </a:rPr>
              <a:t> </a:t>
            </a:r>
            <a:r>
              <a:rPr sz="1050" spc="55" dirty="0">
                <a:latin typeface="Trebuchet MS"/>
                <a:cs typeface="Trebuchet MS"/>
              </a:rPr>
              <a:t>nos</a:t>
            </a:r>
            <a:r>
              <a:rPr sz="1050" spc="-25" dirty="0">
                <a:latin typeface="Trebuchet MS"/>
                <a:cs typeface="Trebuchet MS"/>
              </a:rPr>
              <a:t> </a:t>
            </a:r>
            <a:r>
              <a:rPr sz="1050" spc="5" dirty="0">
                <a:latin typeface="Trebuchet MS"/>
                <a:cs typeface="Trebuchet MS"/>
              </a:rPr>
              <a:t>interventions,</a:t>
            </a:r>
            <a:r>
              <a:rPr sz="1050" spc="-25" dirty="0">
                <a:latin typeface="Trebuchet MS"/>
                <a:cs typeface="Trebuchet MS"/>
              </a:rPr>
              <a:t> </a:t>
            </a:r>
            <a:r>
              <a:rPr sz="1050" spc="30" dirty="0">
                <a:latin typeface="Trebuchet MS"/>
                <a:cs typeface="Trebuchet MS"/>
              </a:rPr>
              <a:t>constitue</a:t>
            </a:r>
            <a:r>
              <a:rPr sz="1050" spc="-20" dirty="0">
                <a:latin typeface="Trebuchet MS"/>
                <a:cs typeface="Trebuchet MS"/>
              </a:rPr>
              <a:t> </a:t>
            </a:r>
            <a:r>
              <a:rPr sz="1050" spc="80" dirty="0">
                <a:latin typeface="Trebuchet MS"/>
                <a:cs typeface="Trebuchet MS"/>
              </a:rPr>
              <a:t>une</a:t>
            </a:r>
            <a:r>
              <a:rPr sz="1050" spc="-25" dirty="0">
                <a:latin typeface="Trebuchet MS"/>
                <a:cs typeface="Trebuchet MS"/>
              </a:rPr>
              <a:t> </a:t>
            </a:r>
            <a:r>
              <a:rPr sz="1050" spc="5" dirty="0">
                <a:latin typeface="Trebuchet MS"/>
                <a:cs typeface="Trebuchet MS"/>
              </a:rPr>
              <a:t>prio-  </a:t>
            </a:r>
            <a:r>
              <a:rPr sz="1050" spc="-35" dirty="0">
                <a:latin typeface="Trebuchet MS"/>
                <a:cs typeface="Trebuchet MS"/>
              </a:rPr>
              <a:t>rité </a:t>
            </a:r>
            <a:r>
              <a:rPr sz="1050" spc="114" dirty="0">
                <a:latin typeface="Trebuchet MS"/>
                <a:cs typeface="Trebuchet MS"/>
              </a:rPr>
              <a:t>au </a:t>
            </a:r>
            <a:r>
              <a:rPr sz="1050" spc="15" dirty="0">
                <a:latin typeface="Trebuchet MS"/>
                <a:cs typeface="Trebuchet MS"/>
              </a:rPr>
              <a:t>sein </a:t>
            </a:r>
            <a:r>
              <a:rPr sz="1050" spc="120" dirty="0">
                <a:latin typeface="Trebuchet MS"/>
                <a:cs typeface="Trebuchet MS"/>
              </a:rPr>
              <a:t>de </a:t>
            </a:r>
            <a:r>
              <a:rPr sz="1050" spc="25" dirty="0">
                <a:latin typeface="Trebuchet MS"/>
                <a:cs typeface="Trebuchet MS"/>
              </a:rPr>
              <a:t>notre </a:t>
            </a:r>
            <a:r>
              <a:rPr sz="1050" spc="30" dirty="0">
                <a:latin typeface="Trebuchet MS"/>
                <a:cs typeface="Trebuchet MS"/>
              </a:rPr>
              <a:t>organisation. </a:t>
            </a:r>
            <a:r>
              <a:rPr sz="1050" spc="55" dirty="0">
                <a:latin typeface="Trebuchet MS"/>
                <a:cs typeface="Trebuchet MS"/>
              </a:rPr>
              <a:t>La</a:t>
            </a:r>
            <a:r>
              <a:rPr sz="1050" spc="-55" dirty="0">
                <a:latin typeface="Trebuchet MS"/>
                <a:cs typeface="Trebuchet MS"/>
              </a:rPr>
              <a:t> </a:t>
            </a:r>
            <a:r>
              <a:rPr sz="1050" spc="20" dirty="0">
                <a:latin typeface="Trebuchet MS"/>
                <a:cs typeface="Trebuchet MS"/>
              </a:rPr>
              <a:t>culture</a:t>
            </a:r>
            <a:r>
              <a:rPr lang="fr-FR" sz="1050" spc="20" dirty="0">
                <a:latin typeface="Trebuchet MS"/>
                <a:cs typeface="Trebuchet MS"/>
              </a:rPr>
              <a:t> </a:t>
            </a:r>
            <a:r>
              <a:rPr lang="fr-FR" sz="1050" spc="120" dirty="0">
                <a:latin typeface="Trebuchet MS"/>
                <a:cs typeface="Trebuchet MS"/>
              </a:rPr>
              <a:t>de </a:t>
            </a:r>
            <a:r>
              <a:rPr lang="fr-FR" sz="1050" spc="-20" dirty="0">
                <a:latin typeface="Trebuchet MS"/>
                <a:cs typeface="Trebuchet MS"/>
              </a:rPr>
              <a:t>l’esprit </a:t>
            </a:r>
            <a:r>
              <a:rPr lang="fr-FR" sz="1050" spc="95" dirty="0">
                <a:latin typeface="Trebuchet MS"/>
                <a:cs typeface="Trebuchet MS"/>
              </a:rPr>
              <a:t>du </a:t>
            </a:r>
            <a:r>
              <a:rPr lang="fr-FR" sz="1050" spc="5" dirty="0">
                <a:latin typeface="Trebuchet MS"/>
                <a:cs typeface="Trebuchet MS"/>
              </a:rPr>
              <a:t>travail </a:t>
            </a:r>
            <a:r>
              <a:rPr lang="fr-FR" sz="1050" spc="85" dirty="0">
                <a:latin typeface="Trebuchet MS"/>
                <a:cs typeface="Trebuchet MS"/>
              </a:rPr>
              <a:t>en</a:t>
            </a:r>
            <a:r>
              <a:rPr lang="fr-FR" sz="1050" spc="-215" dirty="0">
                <a:latin typeface="Trebuchet MS"/>
                <a:cs typeface="Trebuchet MS"/>
              </a:rPr>
              <a:t> </a:t>
            </a:r>
            <a:r>
              <a:rPr lang="fr-FR" sz="1050" spc="75" dirty="0">
                <a:latin typeface="Trebuchet MS"/>
                <a:cs typeface="Trebuchet MS"/>
              </a:rPr>
              <a:t>équipe </a:t>
            </a:r>
            <a:r>
              <a:rPr lang="fr-FR" sz="1050" spc="20" dirty="0">
                <a:latin typeface="Trebuchet MS"/>
                <a:cs typeface="Trebuchet MS"/>
              </a:rPr>
              <a:t>et </a:t>
            </a:r>
            <a:r>
              <a:rPr lang="fr-FR" sz="1050" spc="30" dirty="0">
                <a:latin typeface="Trebuchet MS"/>
                <a:cs typeface="Trebuchet MS"/>
              </a:rPr>
              <a:t>la </a:t>
            </a:r>
            <a:r>
              <a:rPr lang="fr-FR" sz="1050" spc="40" dirty="0" err="1">
                <a:latin typeface="Trebuchet MS"/>
                <a:cs typeface="Trebuchet MS"/>
              </a:rPr>
              <a:t>transpa</a:t>
            </a:r>
            <a:r>
              <a:rPr lang="fr-FR" sz="1050" spc="40" dirty="0">
                <a:latin typeface="Trebuchet MS"/>
                <a:cs typeface="Trebuchet MS"/>
              </a:rPr>
              <a:t>-  </a:t>
            </a:r>
            <a:r>
              <a:rPr lang="fr-FR" sz="1050" spc="65" dirty="0" err="1">
                <a:latin typeface="Trebuchet MS"/>
                <a:cs typeface="Trebuchet MS"/>
              </a:rPr>
              <a:t>rence</a:t>
            </a:r>
            <a:r>
              <a:rPr lang="fr-FR" sz="1050" spc="-10" dirty="0">
                <a:latin typeface="Trebuchet MS"/>
                <a:cs typeface="Trebuchet MS"/>
              </a:rPr>
              <a:t> </a:t>
            </a:r>
            <a:r>
              <a:rPr lang="fr-FR" sz="1050" spc="85" dirty="0">
                <a:latin typeface="Trebuchet MS"/>
                <a:cs typeface="Trebuchet MS"/>
              </a:rPr>
              <a:t>dans</a:t>
            </a:r>
            <a:r>
              <a:rPr lang="fr-FR" sz="1050" spc="-10" dirty="0">
                <a:latin typeface="Trebuchet MS"/>
                <a:cs typeface="Trebuchet MS"/>
              </a:rPr>
              <a:t> </a:t>
            </a:r>
            <a:r>
              <a:rPr lang="fr-FR" sz="1050" spc="-5" dirty="0">
                <a:latin typeface="Trebuchet MS"/>
                <a:cs typeface="Trebuchet MS"/>
              </a:rPr>
              <a:t>les</a:t>
            </a:r>
            <a:r>
              <a:rPr lang="fr-FR" sz="1050" spc="-10" dirty="0">
                <a:latin typeface="Trebuchet MS"/>
                <a:cs typeface="Trebuchet MS"/>
              </a:rPr>
              <a:t> </a:t>
            </a:r>
            <a:r>
              <a:rPr lang="fr-FR" sz="1050" spc="105" dirty="0">
                <a:latin typeface="Trebuchet MS"/>
                <a:cs typeface="Trebuchet MS"/>
              </a:rPr>
              <a:t>échanges</a:t>
            </a:r>
            <a:r>
              <a:rPr lang="fr-FR" sz="1050" spc="-10" dirty="0">
                <a:latin typeface="Trebuchet MS"/>
                <a:cs typeface="Trebuchet MS"/>
              </a:rPr>
              <a:t> </a:t>
            </a:r>
            <a:r>
              <a:rPr lang="fr-FR" sz="1050" spc="25" dirty="0">
                <a:latin typeface="Trebuchet MS"/>
                <a:cs typeface="Trebuchet MS"/>
              </a:rPr>
              <a:t>sont</a:t>
            </a:r>
            <a:r>
              <a:rPr lang="fr-FR" sz="1050" spc="-5" dirty="0">
                <a:latin typeface="Trebuchet MS"/>
                <a:cs typeface="Trebuchet MS"/>
              </a:rPr>
              <a:t> </a:t>
            </a:r>
            <a:r>
              <a:rPr lang="fr-FR" sz="1050" spc="50" dirty="0">
                <a:latin typeface="Trebuchet MS"/>
                <a:cs typeface="Trebuchet MS"/>
              </a:rPr>
              <a:t>capitales</a:t>
            </a:r>
            <a:r>
              <a:rPr lang="fr-FR" sz="1050" spc="-10" dirty="0">
                <a:latin typeface="Trebuchet MS"/>
                <a:cs typeface="Trebuchet MS"/>
              </a:rPr>
              <a:t> </a:t>
            </a:r>
            <a:r>
              <a:rPr lang="fr-FR" sz="1050" spc="55" dirty="0">
                <a:latin typeface="Trebuchet MS"/>
                <a:cs typeface="Trebuchet MS"/>
              </a:rPr>
              <a:t>pour  </a:t>
            </a:r>
            <a:r>
              <a:rPr lang="fr-FR" sz="1050" spc="25" dirty="0">
                <a:latin typeface="Trebuchet MS"/>
                <a:cs typeface="Trebuchet MS"/>
              </a:rPr>
              <a:t>l’éclosion </a:t>
            </a:r>
            <a:r>
              <a:rPr lang="fr-FR" sz="1050" spc="120" dirty="0">
                <a:latin typeface="Trebuchet MS"/>
                <a:cs typeface="Trebuchet MS"/>
              </a:rPr>
              <a:t>de </a:t>
            </a:r>
            <a:r>
              <a:rPr lang="fr-FR" sz="1050" spc="25" dirty="0">
                <a:latin typeface="Trebuchet MS"/>
                <a:cs typeface="Trebuchet MS"/>
              </a:rPr>
              <a:t>l’innovation </a:t>
            </a:r>
            <a:r>
              <a:rPr lang="fr-FR" sz="1050" spc="114" dirty="0">
                <a:latin typeface="Trebuchet MS"/>
                <a:cs typeface="Trebuchet MS"/>
              </a:rPr>
              <a:t>au </a:t>
            </a:r>
            <a:r>
              <a:rPr lang="fr-FR" sz="1050" spc="15" dirty="0">
                <a:latin typeface="Trebuchet MS"/>
                <a:cs typeface="Trebuchet MS"/>
              </a:rPr>
              <a:t>sein </a:t>
            </a:r>
            <a:r>
              <a:rPr lang="fr-FR" sz="1050" spc="75" dirty="0">
                <a:latin typeface="Trebuchet MS"/>
                <a:cs typeface="Trebuchet MS"/>
              </a:rPr>
              <a:t>des </a:t>
            </a:r>
            <a:r>
              <a:rPr lang="fr-FR" sz="1050" spc="30" dirty="0">
                <a:latin typeface="Trebuchet MS"/>
                <a:cs typeface="Trebuchet MS"/>
              </a:rPr>
              <a:t>pro-  </a:t>
            </a:r>
            <a:r>
              <a:rPr lang="fr-FR" sz="1050" spc="80" dirty="0">
                <a:latin typeface="Trebuchet MS"/>
                <a:cs typeface="Trebuchet MS"/>
              </a:rPr>
              <a:t>grammes</a:t>
            </a:r>
            <a:r>
              <a:rPr lang="fr-FR" sz="1050" spc="-35" dirty="0">
                <a:latin typeface="Trebuchet MS"/>
                <a:cs typeface="Trebuchet MS"/>
              </a:rPr>
              <a:t> </a:t>
            </a:r>
            <a:r>
              <a:rPr lang="fr-FR" sz="1050" spc="15" dirty="0">
                <a:latin typeface="Trebuchet MS"/>
                <a:cs typeface="Trebuchet MS"/>
              </a:rPr>
              <a:t>d’intervention.</a:t>
            </a:r>
            <a:endParaRPr lang="fr-FR" sz="1050" dirty="0">
              <a:latin typeface="Trebuchet MS"/>
              <a:cs typeface="Trebuchet MS"/>
            </a:endParaRPr>
          </a:p>
          <a:p>
            <a:pPr marL="12700" marR="5080" algn="just">
              <a:lnSpc>
                <a:spcPts val="1600"/>
              </a:lnSpc>
              <a:spcBef>
                <a:spcPts val="80"/>
              </a:spcBef>
            </a:pPr>
            <a:endParaRPr sz="1050" dirty="0">
              <a:latin typeface="Trebuchet MS"/>
              <a:cs typeface="Trebuchet MS"/>
            </a:endParaRPr>
          </a:p>
        </p:txBody>
      </p:sp>
      <p:sp>
        <p:nvSpPr>
          <p:cNvPr id="5" name="object 5"/>
          <p:cNvSpPr txBox="1"/>
          <p:nvPr/>
        </p:nvSpPr>
        <p:spPr>
          <a:xfrm>
            <a:off x="4087717" y="2874944"/>
            <a:ext cx="3074909" cy="1876989"/>
          </a:xfrm>
          <a:prstGeom prst="rect">
            <a:avLst/>
          </a:prstGeom>
        </p:spPr>
        <p:txBody>
          <a:bodyPr vert="horz" wrap="square" lIns="0" tIns="57785" rIns="0" bIns="0" rtlCol="0">
            <a:spAutoFit/>
          </a:bodyPr>
          <a:lstStyle/>
          <a:p>
            <a:pPr marL="12700" algn="just">
              <a:lnSpc>
                <a:spcPct val="100000"/>
              </a:lnSpc>
              <a:spcBef>
                <a:spcPts val="455"/>
              </a:spcBef>
            </a:pPr>
            <a:r>
              <a:rPr sz="1200" spc="20" dirty="0">
                <a:solidFill>
                  <a:srgbClr val="0F8F8E"/>
                </a:solidFill>
                <a:latin typeface="Arial Black"/>
                <a:cs typeface="Arial Black"/>
              </a:rPr>
              <a:t>Améliorer </a:t>
            </a:r>
            <a:r>
              <a:rPr sz="1200" spc="45" dirty="0">
                <a:solidFill>
                  <a:srgbClr val="0F8F8E"/>
                </a:solidFill>
                <a:latin typeface="Arial Black"/>
                <a:cs typeface="Arial Black"/>
              </a:rPr>
              <a:t>la </a:t>
            </a:r>
            <a:r>
              <a:rPr sz="1200" spc="20" dirty="0">
                <a:solidFill>
                  <a:srgbClr val="0F8F8E"/>
                </a:solidFill>
                <a:latin typeface="Arial Black"/>
                <a:cs typeface="Arial Black"/>
              </a:rPr>
              <a:t>qualité </a:t>
            </a:r>
            <a:r>
              <a:rPr sz="1200" spc="65" dirty="0">
                <a:solidFill>
                  <a:srgbClr val="0F8F8E"/>
                </a:solidFill>
                <a:latin typeface="Arial Black"/>
                <a:cs typeface="Arial Black"/>
              </a:rPr>
              <a:t>de</a:t>
            </a:r>
            <a:r>
              <a:rPr sz="1200" spc="-280" dirty="0">
                <a:solidFill>
                  <a:srgbClr val="0F8F8E"/>
                </a:solidFill>
                <a:latin typeface="Arial Black"/>
                <a:cs typeface="Arial Black"/>
              </a:rPr>
              <a:t> </a:t>
            </a:r>
            <a:r>
              <a:rPr sz="1200" spc="25" dirty="0">
                <a:solidFill>
                  <a:srgbClr val="0F8F8E"/>
                </a:solidFill>
                <a:latin typeface="Arial Black"/>
                <a:cs typeface="Arial Black"/>
              </a:rPr>
              <a:t>vie</a:t>
            </a:r>
            <a:endParaRPr sz="1200" dirty="0">
              <a:solidFill>
                <a:srgbClr val="0F8F8E"/>
              </a:solidFill>
              <a:latin typeface="Arial Black"/>
              <a:cs typeface="Arial Black"/>
            </a:endParaRPr>
          </a:p>
          <a:p>
            <a:pPr marL="12700" marR="5080" algn="just">
              <a:lnSpc>
                <a:spcPts val="1600"/>
              </a:lnSpc>
              <a:spcBef>
                <a:spcPts val="80"/>
              </a:spcBef>
            </a:pPr>
            <a:r>
              <a:rPr sz="1050" spc="30" dirty="0">
                <a:latin typeface="Trebuchet MS"/>
                <a:cs typeface="Trebuchet MS"/>
              </a:rPr>
              <a:t>Le </a:t>
            </a:r>
            <a:r>
              <a:rPr sz="1050" spc="15" dirty="0">
                <a:latin typeface="Trebuchet MS"/>
                <a:cs typeface="Trebuchet MS"/>
              </a:rPr>
              <a:t>défi </a:t>
            </a:r>
            <a:r>
              <a:rPr sz="1050" spc="30" dirty="0">
                <a:latin typeface="Trebuchet MS"/>
                <a:cs typeface="Trebuchet MS"/>
              </a:rPr>
              <a:t>majeur </a:t>
            </a:r>
            <a:r>
              <a:rPr sz="1050" spc="120" dirty="0">
                <a:latin typeface="Trebuchet MS"/>
                <a:cs typeface="Trebuchet MS"/>
              </a:rPr>
              <a:t>de </a:t>
            </a:r>
            <a:r>
              <a:rPr sz="1050" spc="25" dirty="0">
                <a:latin typeface="Trebuchet MS"/>
                <a:cs typeface="Trebuchet MS"/>
              </a:rPr>
              <a:t>notre </a:t>
            </a:r>
            <a:r>
              <a:rPr sz="1050" spc="105" dirty="0">
                <a:latin typeface="Trebuchet MS"/>
                <a:cs typeface="Trebuchet MS"/>
              </a:rPr>
              <a:t>monde </a:t>
            </a:r>
            <a:r>
              <a:rPr sz="1050" spc="55" dirty="0">
                <a:latin typeface="Trebuchet MS"/>
                <a:cs typeface="Trebuchet MS"/>
              </a:rPr>
              <a:t>actuel </a:t>
            </a:r>
            <a:r>
              <a:rPr sz="1050" spc="10" dirty="0">
                <a:latin typeface="Trebuchet MS"/>
                <a:cs typeface="Trebuchet MS"/>
              </a:rPr>
              <a:t>est  </a:t>
            </a:r>
            <a:r>
              <a:rPr sz="1050" spc="30" dirty="0">
                <a:latin typeface="Trebuchet MS"/>
                <a:cs typeface="Trebuchet MS"/>
              </a:rPr>
              <a:t>d’améliorer</a:t>
            </a:r>
            <a:r>
              <a:rPr sz="1050" spc="-50" dirty="0">
                <a:latin typeface="Trebuchet MS"/>
                <a:cs typeface="Trebuchet MS"/>
              </a:rPr>
              <a:t> </a:t>
            </a:r>
            <a:r>
              <a:rPr sz="1050" spc="30" dirty="0">
                <a:latin typeface="Trebuchet MS"/>
                <a:cs typeface="Trebuchet MS"/>
              </a:rPr>
              <a:t>la</a:t>
            </a:r>
            <a:r>
              <a:rPr sz="1050" spc="-45" dirty="0">
                <a:latin typeface="Trebuchet MS"/>
                <a:cs typeface="Trebuchet MS"/>
              </a:rPr>
              <a:t> </a:t>
            </a:r>
            <a:r>
              <a:rPr sz="1050" spc="30" dirty="0">
                <a:latin typeface="Trebuchet MS"/>
                <a:cs typeface="Trebuchet MS"/>
              </a:rPr>
              <a:t>qualité</a:t>
            </a:r>
            <a:r>
              <a:rPr sz="1050" spc="-45" dirty="0">
                <a:latin typeface="Trebuchet MS"/>
                <a:cs typeface="Trebuchet MS"/>
              </a:rPr>
              <a:t> </a:t>
            </a:r>
            <a:r>
              <a:rPr sz="1050" spc="120" dirty="0">
                <a:latin typeface="Trebuchet MS"/>
                <a:cs typeface="Trebuchet MS"/>
              </a:rPr>
              <a:t>de</a:t>
            </a:r>
            <a:r>
              <a:rPr sz="1050" spc="-45" dirty="0">
                <a:latin typeface="Trebuchet MS"/>
                <a:cs typeface="Trebuchet MS"/>
              </a:rPr>
              <a:t> </a:t>
            </a:r>
            <a:r>
              <a:rPr sz="1050" spc="25" dirty="0">
                <a:latin typeface="Trebuchet MS"/>
                <a:cs typeface="Trebuchet MS"/>
              </a:rPr>
              <a:t>vie</a:t>
            </a:r>
            <a:r>
              <a:rPr sz="1050" spc="-50" dirty="0">
                <a:latin typeface="Trebuchet MS"/>
                <a:cs typeface="Trebuchet MS"/>
              </a:rPr>
              <a:t> </a:t>
            </a:r>
            <a:r>
              <a:rPr sz="1050" spc="75" dirty="0">
                <a:latin typeface="Trebuchet MS"/>
                <a:cs typeface="Trebuchet MS"/>
              </a:rPr>
              <a:t>des</a:t>
            </a:r>
            <a:r>
              <a:rPr sz="1050" spc="-45" dirty="0">
                <a:latin typeface="Trebuchet MS"/>
                <a:cs typeface="Trebuchet MS"/>
              </a:rPr>
              <a:t> </a:t>
            </a:r>
            <a:r>
              <a:rPr sz="1050" spc="35" dirty="0">
                <a:latin typeface="Trebuchet MS"/>
                <a:cs typeface="Trebuchet MS"/>
              </a:rPr>
              <a:t>populations,  </a:t>
            </a:r>
            <a:r>
              <a:rPr sz="1050" dirty="0">
                <a:latin typeface="Trebuchet MS"/>
                <a:cs typeface="Trebuchet MS"/>
              </a:rPr>
              <a:t>surtout </a:t>
            </a:r>
            <a:r>
              <a:rPr sz="1050" spc="25" dirty="0">
                <a:latin typeface="Trebuchet MS"/>
                <a:cs typeface="Trebuchet MS"/>
              </a:rPr>
              <a:t>celles </a:t>
            </a:r>
            <a:r>
              <a:rPr sz="1050" spc="35" dirty="0">
                <a:latin typeface="Trebuchet MS"/>
                <a:cs typeface="Trebuchet MS"/>
              </a:rPr>
              <a:t>vivant </a:t>
            </a:r>
            <a:r>
              <a:rPr sz="1050" spc="85" dirty="0">
                <a:latin typeface="Trebuchet MS"/>
                <a:cs typeface="Trebuchet MS"/>
              </a:rPr>
              <a:t>en </a:t>
            </a:r>
            <a:r>
              <a:rPr sz="1050" spc="30" dirty="0">
                <a:latin typeface="Trebuchet MS"/>
                <a:cs typeface="Trebuchet MS"/>
              </a:rPr>
              <a:t>Afrique </a:t>
            </a:r>
            <a:r>
              <a:rPr sz="1050" spc="65" dirty="0">
                <a:latin typeface="Trebuchet MS"/>
                <a:cs typeface="Trebuchet MS"/>
              </a:rPr>
              <a:t>Subsaha-  </a:t>
            </a:r>
            <a:r>
              <a:rPr sz="1050" spc="10" dirty="0">
                <a:latin typeface="Trebuchet MS"/>
                <a:cs typeface="Trebuchet MS"/>
              </a:rPr>
              <a:t>rienne. </a:t>
            </a:r>
            <a:r>
              <a:rPr sz="1050" spc="55" dirty="0">
                <a:latin typeface="Trebuchet MS"/>
                <a:cs typeface="Trebuchet MS"/>
              </a:rPr>
              <a:t>La </a:t>
            </a:r>
            <a:r>
              <a:rPr sz="1050" spc="65" dirty="0">
                <a:latin typeface="Trebuchet MS"/>
                <a:cs typeface="Trebuchet MS"/>
              </a:rPr>
              <a:t>combinaison </a:t>
            </a:r>
            <a:r>
              <a:rPr sz="1050" spc="120" dirty="0">
                <a:latin typeface="Trebuchet MS"/>
                <a:cs typeface="Trebuchet MS"/>
              </a:rPr>
              <a:t>de </a:t>
            </a:r>
            <a:r>
              <a:rPr sz="1050" spc="30" dirty="0">
                <a:latin typeface="Trebuchet MS"/>
                <a:cs typeface="Trebuchet MS"/>
              </a:rPr>
              <a:t>la promotion, </a:t>
            </a:r>
            <a:r>
              <a:rPr sz="1050" spc="95" dirty="0">
                <a:latin typeface="Trebuchet MS"/>
                <a:cs typeface="Trebuchet MS"/>
              </a:rPr>
              <a:t>du  </a:t>
            </a:r>
            <a:r>
              <a:rPr sz="1050" spc="25" dirty="0">
                <a:latin typeface="Trebuchet MS"/>
                <a:cs typeface="Trebuchet MS"/>
              </a:rPr>
              <a:t>soutien </a:t>
            </a:r>
            <a:r>
              <a:rPr sz="1050" spc="20" dirty="0">
                <a:latin typeface="Trebuchet MS"/>
                <a:cs typeface="Trebuchet MS"/>
              </a:rPr>
              <a:t>et </a:t>
            </a:r>
            <a:r>
              <a:rPr sz="1050" spc="120" dirty="0">
                <a:latin typeface="Trebuchet MS"/>
                <a:cs typeface="Trebuchet MS"/>
              </a:rPr>
              <a:t>de </a:t>
            </a:r>
            <a:r>
              <a:rPr sz="1050" spc="25" dirty="0">
                <a:latin typeface="Trebuchet MS"/>
                <a:cs typeface="Trebuchet MS"/>
              </a:rPr>
              <a:t>l’innovation </a:t>
            </a:r>
            <a:r>
              <a:rPr sz="1050" spc="85" dirty="0">
                <a:latin typeface="Trebuchet MS"/>
                <a:cs typeface="Trebuchet MS"/>
              </a:rPr>
              <a:t>dans </a:t>
            </a:r>
            <a:r>
              <a:rPr sz="1050" spc="30" dirty="0">
                <a:latin typeface="Trebuchet MS"/>
                <a:cs typeface="Trebuchet MS"/>
              </a:rPr>
              <a:t>l’exécution </a:t>
            </a:r>
            <a:r>
              <a:rPr sz="1050" spc="375" dirty="0">
                <a:latin typeface="Trebuchet MS"/>
                <a:cs typeface="Trebuchet MS"/>
              </a:rPr>
              <a:t> </a:t>
            </a:r>
            <a:r>
              <a:rPr sz="1050" spc="75" dirty="0">
                <a:latin typeface="Trebuchet MS"/>
                <a:cs typeface="Trebuchet MS"/>
              </a:rPr>
              <a:t>des </a:t>
            </a:r>
            <a:r>
              <a:rPr sz="1050" spc="15" dirty="0">
                <a:latin typeface="Trebuchet MS"/>
                <a:cs typeface="Trebuchet MS"/>
              </a:rPr>
              <a:t>interventions </a:t>
            </a:r>
            <a:r>
              <a:rPr sz="1050" spc="25" dirty="0">
                <a:latin typeface="Trebuchet MS"/>
                <a:cs typeface="Trebuchet MS"/>
              </a:rPr>
              <a:t>orientées </a:t>
            </a:r>
            <a:r>
              <a:rPr sz="1050" spc="-15" dirty="0">
                <a:latin typeface="Trebuchet MS"/>
                <a:cs typeface="Trebuchet MS"/>
              </a:rPr>
              <a:t>sur </a:t>
            </a:r>
            <a:r>
              <a:rPr sz="1050" spc="30" dirty="0">
                <a:latin typeface="Trebuchet MS"/>
                <a:cs typeface="Trebuchet MS"/>
              </a:rPr>
              <a:t>la </a:t>
            </a:r>
            <a:r>
              <a:rPr sz="1050" spc="50" dirty="0">
                <a:latin typeface="Trebuchet MS"/>
                <a:cs typeface="Trebuchet MS"/>
              </a:rPr>
              <a:t>santé </a:t>
            </a:r>
            <a:r>
              <a:rPr sz="1050" spc="20" dirty="0">
                <a:latin typeface="Trebuchet MS"/>
                <a:cs typeface="Trebuchet MS"/>
              </a:rPr>
              <a:t>et </a:t>
            </a:r>
            <a:r>
              <a:rPr sz="1050" spc="5" dirty="0">
                <a:latin typeface="Trebuchet MS"/>
                <a:cs typeface="Trebuchet MS"/>
              </a:rPr>
              <a:t>le  </a:t>
            </a:r>
            <a:r>
              <a:rPr sz="1050" spc="65" dirty="0">
                <a:latin typeface="Trebuchet MS"/>
                <a:cs typeface="Trebuchet MS"/>
              </a:rPr>
              <a:t>développement, </a:t>
            </a:r>
            <a:r>
              <a:rPr sz="1050" spc="10" dirty="0">
                <a:latin typeface="Trebuchet MS"/>
                <a:cs typeface="Trebuchet MS"/>
              </a:rPr>
              <a:t>est </a:t>
            </a:r>
            <a:r>
              <a:rPr sz="1050" spc="80" dirty="0">
                <a:latin typeface="Trebuchet MS"/>
                <a:cs typeface="Trebuchet MS"/>
              </a:rPr>
              <a:t>une </a:t>
            </a:r>
            <a:r>
              <a:rPr sz="1050" spc="55" dirty="0">
                <a:latin typeface="Trebuchet MS"/>
                <a:cs typeface="Trebuchet MS"/>
              </a:rPr>
              <a:t>garantie pour </a:t>
            </a:r>
            <a:r>
              <a:rPr sz="1050" spc="-10" dirty="0" err="1">
                <a:latin typeface="Trebuchet MS"/>
                <a:cs typeface="Trebuchet MS"/>
              </a:rPr>
              <a:t>l’at</a:t>
            </a:r>
            <a:r>
              <a:rPr sz="1050" spc="10" dirty="0" err="1">
                <a:latin typeface="Trebuchet MS"/>
                <a:cs typeface="Trebuchet MS"/>
              </a:rPr>
              <a:t>teinte</a:t>
            </a:r>
            <a:r>
              <a:rPr sz="1050" spc="10" dirty="0">
                <a:latin typeface="Trebuchet MS"/>
                <a:cs typeface="Trebuchet MS"/>
              </a:rPr>
              <a:t> </a:t>
            </a:r>
            <a:r>
              <a:rPr sz="1050" spc="75" dirty="0">
                <a:latin typeface="Trebuchet MS"/>
                <a:cs typeface="Trebuchet MS"/>
              </a:rPr>
              <a:t>des </a:t>
            </a:r>
            <a:r>
              <a:rPr sz="1050" spc="10" dirty="0">
                <a:latin typeface="Trebuchet MS"/>
                <a:cs typeface="Trebuchet MS"/>
              </a:rPr>
              <a:t>objectifs</a:t>
            </a:r>
            <a:r>
              <a:rPr sz="1050" spc="-180" dirty="0">
                <a:latin typeface="Trebuchet MS"/>
                <a:cs typeface="Trebuchet MS"/>
              </a:rPr>
              <a:t> </a:t>
            </a:r>
            <a:r>
              <a:rPr sz="1050" spc="-10" dirty="0" err="1">
                <a:latin typeface="Trebuchet MS"/>
                <a:cs typeface="Trebuchet MS"/>
              </a:rPr>
              <a:t>visés</a:t>
            </a:r>
            <a:r>
              <a:rPr sz="1050" spc="-10" dirty="0">
                <a:latin typeface="Trebuchet MS"/>
                <a:cs typeface="Trebuchet MS"/>
              </a:rPr>
              <a:t>.</a:t>
            </a:r>
            <a:endParaRPr lang="fr-FR" sz="1050" spc="-10" dirty="0">
              <a:latin typeface="Trebuchet MS"/>
              <a:cs typeface="Trebuchet MS"/>
            </a:endParaRPr>
          </a:p>
        </p:txBody>
      </p:sp>
      <p:grpSp>
        <p:nvGrpSpPr>
          <p:cNvPr id="6" name="object 6"/>
          <p:cNvGrpSpPr/>
          <p:nvPr/>
        </p:nvGrpSpPr>
        <p:grpSpPr>
          <a:xfrm>
            <a:off x="0" y="13"/>
            <a:ext cx="7560309" cy="2520848"/>
            <a:chOff x="0" y="12"/>
            <a:chExt cx="7560309" cy="2718435"/>
          </a:xfrm>
        </p:grpSpPr>
        <p:sp>
          <p:nvSpPr>
            <p:cNvPr id="7" name="object 7"/>
            <p:cNvSpPr/>
            <p:nvPr/>
          </p:nvSpPr>
          <p:spPr>
            <a:xfrm>
              <a:off x="0" y="12"/>
              <a:ext cx="7559992" cy="2717990"/>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0" y="132003"/>
              <a:ext cx="373494" cy="779005"/>
            </a:xfrm>
            <a:prstGeom prst="rect">
              <a:avLst/>
            </a:prstGeom>
            <a:blipFill>
              <a:blip r:embed="rId3" cstate="print"/>
              <a:stretch>
                <a:fillRect/>
              </a:stretch>
            </a:blipFill>
          </p:spPr>
          <p:txBody>
            <a:bodyPr wrap="square" lIns="0" tIns="0" rIns="0" bIns="0" rtlCol="0"/>
            <a:lstStyle/>
            <a:p>
              <a:endParaRPr/>
            </a:p>
          </p:txBody>
        </p:sp>
      </p:grpSp>
      <p:sp>
        <p:nvSpPr>
          <p:cNvPr id="9" name="object 9"/>
          <p:cNvSpPr/>
          <p:nvPr/>
        </p:nvSpPr>
        <p:spPr>
          <a:xfrm>
            <a:off x="221025" y="2720390"/>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sp>
        <p:nvSpPr>
          <p:cNvPr id="10" name="object 10"/>
          <p:cNvSpPr/>
          <p:nvPr/>
        </p:nvSpPr>
        <p:spPr>
          <a:xfrm>
            <a:off x="221025" y="5223728"/>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sp>
        <p:nvSpPr>
          <p:cNvPr id="11" name="object 11"/>
          <p:cNvSpPr/>
          <p:nvPr/>
        </p:nvSpPr>
        <p:spPr>
          <a:xfrm>
            <a:off x="3778250" y="2911634"/>
            <a:ext cx="288290" cy="262255"/>
          </a:xfrm>
          <a:custGeom>
            <a:avLst/>
            <a:gdLst/>
            <a:ahLst/>
            <a:cxnLst/>
            <a:rect l="l" t="t" r="r" b="b"/>
            <a:pathLst>
              <a:path w="288289"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a:p>
        </p:txBody>
      </p:sp>
      <p:sp>
        <p:nvSpPr>
          <p:cNvPr id="12" name="object 12"/>
          <p:cNvSpPr txBox="1">
            <a:spLocks noGrp="1"/>
          </p:cNvSpPr>
          <p:nvPr>
            <p:ph type="sldNum" sz="quarter" idx="7"/>
          </p:nvPr>
        </p:nvSpPr>
        <p:spPr>
          <a:xfrm>
            <a:off x="2626122" y="7119749"/>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err="1"/>
              <a:t>d’activités</a:t>
            </a:r>
            <a:r>
              <a:rPr lang="fr-FR" spc="20" dirty="0">
                <a:solidFill>
                  <a:schemeClr val="bg1"/>
                </a:solidFill>
              </a:rPr>
              <a:t>  </a:t>
            </a:r>
            <a:r>
              <a:rPr spc="20" dirty="0">
                <a:solidFill>
                  <a:schemeClr val="bg1"/>
                </a:solidFill>
              </a:rPr>
              <a:t> </a:t>
            </a:r>
            <a:fld id="{81D60167-4931-47E6-BA6A-407CBD079E47}" type="slidenum">
              <a:rPr spc="65" smtClean="0">
                <a:solidFill>
                  <a:schemeClr val="bg1"/>
                </a:solidFill>
                <a:latin typeface="Arial"/>
                <a:cs typeface="Arial"/>
              </a:rPr>
              <a:pPr marL="12700">
                <a:lnSpc>
                  <a:spcPct val="100000"/>
                </a:lnSpc>
                <a:spcBef>
                  <a:spcPts val="90"/>
                </a:spcBef>
              </a:pPr>
              <a:t>5</a:t>
            </a:fld>
            <a:r>
              <a:rPr lang="fr-FR" spc="65" dirty="0">
                <a:solidFill>
                  <a:schemeClr val="bg1"/>
                </a:solidFill>
                <a:latin typeface="Arial"/>
                <a:cs typeface="Arial"/>
              </a:rPr>
              <a:t>  </a:t>
            </a:r>
            <a:r>
              <a:rPr spc="65" dirty="0">
                <a:latin typeface="Arial"/>
                <a:cs typeface="Arial"/>
              </a:rPr>
              <a:t> </a:t>
            </a:r>
            <a:r>
              <a:rPr spc="70" dirty="0"/>
              <a:t>HEADA</a:t>
            </a:r>
            <a:r>
              <a:rPr spc="80" dirty="0"/>
              <a:t> </a:t>
            </a:r>
            <a:r>
              <a:rPr spc="20" dirty="0"/>
              <a:t>20</a:t>
            </a:r>
            <a:r>
              <a:rPr lang="fr-FR" spc="20" dirty="0"/>
              <a:t>24</a:t>
            </a:r>
            <a:endParaRPr spc="20" dirty="0"/>
          </a:p>
        </p:txBody>
      </p:sp>
      <p:sp>
        <p:nvSpPr>
          <p:cNvPr id="13" name="object 5">
            <a:extLst>
              <a:ext uri="{FF2B5EF4-FFF2-40B4-BE49-F238E27FC236}">
                <a16:creationId xmlns:a16="http://schemas.microsoft.com/office/drawing/2014/main" id="{8DFC311E-DC06-0172-3073-021CA4539443}"/>
              </a:ext>
            </a:extLst>
          </p:cNvPr>
          <p:cNvSpPr txBox="1"/>
          <p:nvPr/>
        </p:nvSpPr>
        <p:spPr>
          <a:xfrm>
            <a:off x="4087717" y="5342286"/>
            <a:ext cx="3074909" cy="1679499"/>
          </a:xfrm>
          <a:prstGeom prst="rect">
            <a:avLst/>
          </a:prstGeom>
        </p:spPr>
        <p:txBody>
          <a:bodyPr vert="horz" wrap="square" lIns="0" tIns="57785" rIns="0" bIns="0" rtlCol="0">
            <a:spAutoFit/>
          </a:bodyPr>
          <a:lstStyle/>
          <a:p>
            <a:pPr marL="12700" marR="5080" algn="just">
              <a:lnSpc>
                <a:spcPts val="1600"/>
              </a:lnSpc>
            </a:pPr>
            <a:r>
              <a:rPr lang="fr-FR" sz="1050" i="1" spc="25" dirty="0">
                <a:latin typeface="Trebuchet MS"/>
              </a:rPr>
              <a:t>Au regard de tout ce qui précède, l’équipe de HEADA appelle à redoubler d’efforts en 2025 afin de renforcer son impact et poursuivre ses actions en faveur du bien-être des populations. Continuons ensemble à bâtir un avenir meilleur, en répondant aux besoins des plus vulnérables et en soutenant le développement durable de nos communautés</a:t>
            </a:r>
            <a:r>
              <a:rPr sz="1050" i="1" spc="25" dirty="0">
                <a:latin typeface="Trebuchet MS"/>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101702" y="826064"/>
            <a:ext cx="3111934" cy="443711"/>
          </a:xfrm>
          <a:prstGeom prst="rect">
            <a:avLst/>
          </a:prstGeom>
        </p:spPr>
        <p:txBody>
          <a:bodyPr vert="horz" wrap="square" lIns="0" tIns="12700" rIns="0" bIns="0" rtlCol="0">
            <a:spAutoFit/>
          </a:bodyPr>
          <a:lstStyle/>
          <a:p>
            <a:pPr marL="12700" marR="95250" algn="just">
              <a:spcBef>
                <a:spcPts val="100"/>
              </a:spcBef>
              <a:tabLst>
                <a:tab pos="134620" algn="l"/>
              </a:tabLst>
            </a:pPr>
            <a:r>
              <a:rPr lang="fr-FR" sz="1400" b="1" dirty="0">
                <a:solidFill>
                  <a:srgbClr val="0F8F8E"/>
                </a:solidFill>
                <a:latin typeface="Times New Roman" panose="02020603050405020304" pitchFamily="18" charset="0"/>
                <a:cs typeface="Times New Roman" panose="02020603050405020304" pitchFamily="18" charset="0"/>
              </a:rPr>
              <a:t>Un rayon de chaleur à la Maison de Retraite Béthanie VIACAM.</a:t>
            </a:r>
            <a:endParaRPr sz="1400" b="1" dirty="0">
              <a:solidFill>
                <a:srgbClr val="0F8F8E"/>
              </a:solidFill>
              <a:latin typeface="Times New Roman" panose="02020603050405020304" pitchFamily="18" charset="0"/>
              <a:cs typeface="Times New Roman" panose="02020603050405020304" pitchFamily="18" charset="0"/>
            </a:endParaRPr>
          </a:p>
        </p:txBody>
      </p:sp>
      <p:sp>
        <p:nvSpPr>
          <p:cNvPr id="10" name="object 10"/>
          <p:cNvSpPr txBox="1">
            <a:spLocks noGrp="1"/>
          </p:cNvSpPr>
          <p:nvPr>
            <p:ph type="sldNum" sz="quarter" idx="7"/>
          </p:nvPr>
        </p:nvSpPr>
        <p:spPr>
          <a:xfrm>
            <a:off x="2634859" y="7126800"/>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err="1"/>
              <a:t>d’activités</a:t>
            </a:r>
            <a:r>
              <a:rPr lang="fr-FR" spc="20" dirty="0"/>
              <a:t> </a:t>
            </a:r>
            <a:r>
              <a:rPr spc="20" dirty="0"/>
              <a:t> </a:t>
            </a:r>
            <a:fld id="{81D60167-4931-47E6-BA6A-407CBD079E47}" type="slidenum">
              <a:rPr spc="65">
                <a:solidFill>
                  <a:srgbClr val="FFFFFF"/>
                </a:solidFill>
                <a:latin typeface="Arial"/>
                <a:cs typeface="Arial"/>
              </a:rPr>
              <a:pPr marL="12700">
                <a:lnSpc>
                  <a:spcPct val="100000"/>
                </a:lnSpc>
                <a:spcBef>
                  <a:spcPts val="90"/>
                </a:spcBef>
              </a:pPr>
              <a:t>6</a:t>
            </a:fld>
            <a:r>
              <a:rPr spc="65" dirty="0">
                <a:solidFill>
                  <a:srgbClr val="FFFFFF"/>
                </a:solidFill>
                <a:latin typeface="Arial"/>
                <a:cs typeface="Arial"/>
              </a:rPr>
              <a:t> </a:t>
            </a:r>
            <a:r>
              <a:rPr lang="fr-F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11" name="object 8">
            <a:extLst>
              <a:ext uri="{FF2B5EF4-FFF2-40B4-BE49-F238E27FC236}">
                <a16:creationId xmlns:a16="http://schemas.microsoft.com/office/drawing/2014/main" id="{F7A4884F-C841-BAD7-3BF0-0B377C882FFF}"/>
              </a:ext>
            </a:extLst>
          </p:cNvPr>
          <p:cNvSpPr/>
          <p:nvPr/>
        </p:nvSpPr>
        <p:spPr>
          <a:xfrm>
            <a:off x="3798362" y="882907"/>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dirty="0"/>
          </a:p>
        </p:txBody>
      </p:sp>
      <p:sp>
        <p:nvSpPr>
          <p:cNvPr id="15" name="object 4">
            <a:extLst>
              <a:ext uri="{FF2B5EF4-FFF2-40B4-BE49-F238E27FC236}">
                <a16:creationId xmlns:a16="http://schemas.microsoft.com/office/drawing/2014/main" id="{43105E36-748B-E670-4795-B96AAC57A2C3}"/>
              </a:ext>
            </a:extLst>
          </p:cNvPr>
          <p:cNvSpPr/>
          <p:nvPr/>
        </p:nvSpPr>
        <p:spPr>
          <a:xfrm>
            <a:off x="0" y="216001"/>
            <a:ext cx="7556500" cy="504190"/>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endParaRPr dirty="0"/>
          </a:p>
        </p:txBody>
      </p:sp>
      <p:sp>
        <p:nvSpPr>
          <p:cNvPr id="16" name="object 7">
            <a:extLst>
              <a:ext uri="{FF2B5EF4-FFF2-40B4-BE49-F238E27FC236}">
                <a16:creationId xmlns:a16="http://schemas.microsoft.com/office/drawing/2014/main" id="{4A82FFF6-EB77-6770-E23C-210CF15DE412}"/>
              </a:ext>
            </a:extLst>
          </p:cNvPr>
          <p:cNvSpPr txBox="1">
            <a:spLocks noGrp="1"/>
          </p:cNvSpPr>
          <p:nvPr>
            <p:ph type="title"/>
          </p:nvPr>
        </p:nvSpPr>
        <p:spPr>
          <a:xfrm>
            <a:off x="537890" y="325041"/>
            <a:ext cx="7013991" cy="305212"/>
          </a:xfrm>
          <a:prstGeom prst="rect">
            <a:avLst/>
          </a:prstGeom>
        </p:spPr>
        <p:txBody>
          <a:bodyPr vert="horz" wrap="square" lIns="0" tIns="12700" rIns="0" bIns="0" rtlCol="0">
            <a:spAutoFit/>
          </a:bodyPr>
          <a:lstStyle/>
          <a:p>
            <a:pPr marL="12700">
              <a:lnSpc>
                <a:spcPct val="100000"/>
              </a:lnSpc>
              <a:spcBef>
                <a:spcPts val="100"/>
              </a:spcBef>
            </a:pPr>
            <a:r>
              <a:rPr lang="fr-FR" sz="1900" b="1" kern="1200" spc="5" dirty="0">
                <a:solidFill>
                  <a:schemeClr val="bg1"/>
                </a:solidFill>
                <a:latin typeface="Noto Sans Arabic SemCond"/>
                <a:ea typeface="+mn-ea"/>
                <a:cs typeface="+mn-cs"/>
              </a:rPr>
              <a:t>SOUTIEN AUX POPULATIONS VULNERABLES: Un Engagement de Cœur</a:t>
            </a:r>
            <a:endParaRPr sz="1900" b="1" kern="1200" spc="5" dirty="0">
              <a:solidFill>
                <a:schemeClr val="bg1"/>
              </a:solidFill>
              <a:latin typeface="Noto Sans Arabic SemCond"/>
              <a:ea typeface="+mn-ea"/>
              <a:cs typeface="+mn-cs"/>
            </a:endParaRPr>
          </a:p>
        </p:txBody>
      </p:sp>
      <p:sp>
        <p:nvSpPr>
          <p:cNvPr id="17" name="object 9">
            <a:extLst>
              <a:ext uri="{FF2B5EF4-FFF2-40B4-BE49-F238E27FC236}">
                <a16:creationId xmlns:a16="http://schemas.microsoft.com/office/drawing/2014/main" id="{5D4AEE12-B2DA-7242-5859-6154641948EE}"/>
              </a:ext>
            </a:extLst>
          </p:cNvPr>
          <p:cNvSpPr/>
          <p:nvPr/>
        </p:nvSpPr>
        <p:spPr>
          <a:xfrm>
            <a:off x="33834" y="233654"/>
            <a:ext cx="441007" cy="468350"/>
          </a:xfrm>
          <a:prstGeom prst="rect">
            <a:avLst/>
          </a:prstGeom>
          <a:blipFill>
            <a:blip r:embed="rId2" cstate="print"/>
            <a:stretch>
              <a:fillRect/>
            </a:stretch>
          </a:blipFill>
        </p:spPr>
        <p:txBody>
          <a:bodyPr wrap="square" lIns="0" tIns="0" rIns="0" bIns="0" rtlCol="0"/>
          <a:lstStyle/>
          <a:p>
            <a:endParaRPr dirty="0"/>
          </a:p>
        </p:txBody>
      </p:sp>
      <p:sp>
        <p:nvSpPr>
          <p:cNvPr id="3" name="object 5">
            <a:extLst>
              <a:ext uri="{FF2B5EF4-FFF2-40B4-BE49-F238E27FC236}">
                <a16:creationId xmlns:a16="http://schemas.microsoft.com/office/drawing/2014/main" id="{00496E85-BF5A-CAE1-0EA1-69B9C4F556F6}"/>
              </a:ext>
            </a:extLst>
          </p:cNvPr>
          <p:cNvSpPr txBox="1"/>
          <p:nvPr/>
        </p:nvSpPr>
        <p:spPr>
          <a:xfrm>
            <a:off x="4063206" y="1330431"/>
            <a:ext cx="3291370" cy="2274982"/>
          </a:xfrm>
          <a:prstGeom prst="rect">
            <a:avLst/>
          </a:prstGeom>
        </p:spPr>
        <p:txBody>
          <a:bodyPr vert="horz" wrap="square" lIns="0" tIns="12700" rIns="0" bIns="0" rtlCol="0">
            <a:spAutoFit/>
          </a:bodyPr>
          <a:lstStyle/>
          <a:p>
            <a:pPr marL="12700" marR="95250" algn="just">
              <a:spcBef>
                <a:spcPts val="100"/>
              </a:spcBef>
              <a:tabLst>
                <a:tab pos="134620" algn="l"/>
              </a:tabLst>
            </a:pPr>
            <a:r>
              <a:rPr lang="fr-FR" sz="1050" spc="25" dirty="0">
                <a:latin typeface="Trebuchet MS"/>
              </a:rPr>
              <a:t>Le 28 décembre 2024, HEADA Cameroun a illuminé les cœurs des pensionnaires de la Maison de Retraite Béthanie VIACAM à </a:t>
            </a:r>
            <a:r>
              <a:rPr lang="fr-FR" sz="1050" spc="25" dirty="0" err="1">
                <a:latin typeface="Trebuchet MS"/>
              </a:rPr>
              <a:t>Nkolmesseng</a:t>
            </a:r>
            <a:r>
              <a:rPr lang="fr-FR" sz="1050" spc="25" dirty="0">
                <a:latin typeface="Trebuchet MS"/>
              </a:rPr>
              <a:t>, Yaoundé. Cet espace chaleureux accueille des personnes âgées vulnérables, leur offrant un refuge empreint d’humanité. Lors de cette visite, nous avons apporté des produits d’entretien et des denrées alimentaires, contribuant à leur confort et à leur épanouissement. Ce moment de partage a été ponctué de sourires, de récits empreints de sagesse et d’une profonde gratitude. HEADA salue l’engagement de cette institution exemplaire, véritable pilier du bien-être des aînés</a:t>
            </a:r>
            <a:endParaRPr sz="1050" spc="25" dirty="0">
              <a:latin typeface="Trebuchet MS"/>
            </a:endParaRPr>
          </a:p>
        </p:txBody>
      </p:sp>
      <p:pic>
        <p:nvPicPr>
          <p:cNvPr id="7" name="Image 6">
            <a:extLst>
              <a:ext uri="{FF2B5EF4-FFF2-40B4-BE49-F238E27FC236}">
                <a16:creationId xmlns:a16="http://schemas.microsoft.com/office/drawing/2014/main" id="{7ED87822-3D32-FE68-8B36-9ED6B35C63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29954" y="4295392"/>
            <a:ext cx="2482785" cy="1224136"/>
          </a:xfrm>
          <a:prstGeom prst="rect">
            <a:avLst/>
          </a:prstGeom>
        </p:spPr>
      </p:pic>
      <p:pic>
        <p:nvPicPr>
          <p:cNvPr id="12" name="Image 11">
            <a:extLst>
              <a:ext uri="{FF2B5EF4-FFF2-40B4-BE49-F238E27FC236}">
                <a16:creationId xmlns:a16="http://schemas.microsoft.com/office/drawing/2014/main" id="{1F3FA0B1-BCA5-AE6E-87D7-E33B271E7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30" y="5509617"/>
            <a:ext cx="3116232" cy="1593202"/>
          </a:xfrm>
          <a:prstGeom prst="rect">
            <a:avLst/>
          </a:prstGeom>
        </p:spPr>
      </p:pic>
      <p:sp>
        <p:nvSpPr>
          <p:cNvPr id="2" name="object 5">
            <a:extLst>
              <a:ext uri="{FF2B5EF4-FFF2-40B4-BE49-F238E27FC236}">
                <a16:creationId xmlns:a16="http://schemas.microsoft.com/office/drawing/2014/main" id="{C516EA8E-8364-29FD-8237-CC824CA86CE4}"/>
              </a:ext>
            </a:extLst>
          </p:cNvPr>
          <p:cNvSpPr txBox="1"/>
          <p:nvPr/>
        </p:nvSpPr>
        <p:spPr>
          <a:xfrm>
            <a:off x="342864" y="757089"/>
            <a:ext cx="3146498" cy="1884683"/>
          </a:xfrm>
          <a:prstGeom prst="rect">
            <a:avLst/>
          </a:prstGeom>
        </p:spPr>
        <p:txBody>
          <a:bodyPr vert="horz" wrap="square" lIns="0" tIns="57785" rIns="0" bIns="0" rtlCol="0">
            <a:spAutoFit/>
          </a:bodyPr>
          <a:lstStyle/>
          <a:p>
            <a:pPr marL="12700" marR="5080" algn="just">
              <a:lnSpc>
                <a:spcPts val="1600"/>
              </a:lnSpc>
            </a:pPr>
            <a:r>
              <a:rPr lang="fr-FR" sz="1050" spc="25" dirty="0">
                <a:latin typeface="Trebuchet MS"/>
              </a:rPr>
              <a:t>En 2024, HEADA Cameroun a poursuivi avec ferveur son engagement envers les populations les plus vulnérables. Fidèle à sa mission de solidarité et d’inclusion, l’association a mené plusieurs actions caritatives destinées à offrir soutien et réconfort aux personnes âgées et aux enfants orphelins. À travers ces gestes, HEADA renforce son engagement à bâtir une société plus juste et solidaire.</a:t>
            </a:r>
          </a:p>
        </p:txBody>
      </p:sp>
      <p:sp>
        <p:nvSpPr>
          <p:cNvPr id="6" name="object 5">
            <a:extLst>
              <a:ext uri="{FF2B5EF4-FFF2-40B4-BE49-F238E27FC236}">
                <a16:creationId xmlns:a16="http://schemas.microsoft.com/office/drawing/2014/main" id="{85F386DC-600F-65DF-3E79-341955473C38}"/>
              </a:ext>
            </a:extLst>
          </p:cNvPr>
          <p:cNvSpPr txBox="1"/>
          <p:nvPr/>
        </p:nvSpPr>
        <p:spPr>
          <a:xfrm>
            <a:off x="377428" y="2658406"/>
            <a:ext cx="3111934" cy="443711"/>
          </a:xfrm>
          <a:prstGeom prst="rect">
            <a:avLst/>
          </a:prstGeom>
        </p:spPr>
        <p:txBody>
          <a:bodyPr vert="horz" wrap="square" lIns="0" tIns="12700" rIns="0" bIns="0" rtlCol="0">
            <a:spAutoFit/>
          </a:bodyPr>
          <a:lstStyle/>
          <a:p>
            <a:pPr marL="12700" marR="95250" algn="just">
              <a:spcBef>
                <a:spcPts val="100"/>
              </a:spcBef>
              <a:tabLst>
                <a:tab pos="134620" algn="l"/>
              </a:tabLst>
            </a:pPr>
            <a:r>
              <a:rPr lang="fr-FR" sz="1400" b="1" dirty="0">
                <a:solidFill>
                  <a:srgbClr val="0F8F8E"/>
                </a:solidFill>
                <a:latin typeface="Times New Roman" panose="02020603050405020304" pitchFamily="18" charset="0"/>
                <a:cs typeface="Times New Roman" panose="02020603050405020304" pitchFamily="18" charset="0"/>
              </a:rPr>
              <a:t>Un geste de tendresse pour la Senior Citizen </a:t>
            </a:r>
            <a:r>
              <a:rPr lang="fr-FR" sz="1400" b="1" dirty="0" err="1">
                <a:solidFill>
                  <a:srgbClr val="0F8F8E"/>
                </a:solidFill>
                <a:latin typeface="Times New Roman" panose="02020603050405020304" pitchFamily="18" charset="0"/>
                <a:cs typeface="Times New Roman" panose="02020603050405020304" pitchFamily="18" charset="0"/>
              </a:rPr>
              <a:t>Foundation</a:t>
            </a:r>
            <a:r>
              <a:rPr lang="fr-FR" sz="1400" b="1" dirty="0">
                <a:solidFill>
                  <a:srgbClr val="0F8F8E"/>
                </a:solidFill>
                <a:latin typeface="Times New Roman" panose="02020603050405020304" pitchFamily="18" charset="0"/>
                <a:cs typeface="Times New Roman" panose="02020603050405020304" pitchFamily="18" charset="0"/>
              </a:rPr>
              <a:t>.</a:t>
            </a:r>
            <a:endParaRPr sz="1400" b="1" dirty="0">
              <a:solidFill>
                <a:srgbClr val="0F8F8E"/>
              </a:solidFill>
              <a:latin typeface="Times New Roman" panose="02020603050405020304" pitchFamily="18" charset="0"/>
              <a:cs typeface="Times New Roman" panose="02020603050405020304" pitchFamily="18" charset="0"/>
            </a:endParaRPr>
          </a:p>
        </p:txBody>
      </p:sp>
      <p:sp>
        <p:nvSpPr>
          <p:cNvPr id="8" name="object 8">
            <a:extLst>
              <a:ext uri="{FF2B5EF4-FFF2-40B4-BE49-F238E27FC236}">
                <a16:creationId xmlns:a16="http://schemas.microsoft.com/office/drawing/2014/main" id="{9192D3DA-5715-B94A-04F4-92354A64FB45}"/>
              </a:ext>
            </a:extLst>
          </p:cNvPr>
          <p:cNvSpPr/>
          <p:nvPr/>
        </p:nvSpPr>
        <p:spPr>
          <a:xfrm>
            <a:off x="74088" y="2715249"/>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dirty="0"/>
          </a:p>
        </p:txBody>
      </p:sp>
      <p:sp>
        <p:nvSpPr>
          <p:cNvPr id="9" name="object 5">
            <a:extLst>
              <a:ext uri="{FF2B5EF4-FFF2-40B4-BE49-F238E27FC236}">
                <a16:creationId xmlns:a16="http://schemas.microsoft.com/office/drawing/2014/main" id="{1A923A0E-ACED-D232-D325-F615D2FB0B6F}"/>
              </a:ext>
            </a:extLst>
          </p:cNvPr>
          <p:cNvSpPr txBox="1"/>
          <p:nvPr/>
        </p:nvSpPr>
        <p:spPr>
          <a:xfrm>
            <a:off x="338932" y="3162773"/>
            <a:ext cx="3247367" cy="2274982"/>
          </a:xfrm>
          <a:prstGeom prst="rect">
            <a:avLst/>
          </a:prstGeom>
        </p:spPr>
        <p:txBody>
          <a:bodyPr vert="horz" wrap="square" lIns="0" tIns="12700" rIns="0" bIns="0" rtlCol="0">
            <a:spAutoFit/>
          </a:bodyPr>
          <a:lstStyle/>
          <a:p>
            <a:pPr marL="12700" marR="95250" algn="just">
              <a:spcBef>
                <a:spcPts val="100"/>
              </a:spcBef>
              <a:tabLst>
                <a:tab pos="134620" algn="l"/>
              </a:tabLst>
            </a:pPr>
            <a:r>
              <a:rPr lang="fr-FR" sz="1050" spc="25" dirty="0">
                <a:latin typeface="Trebuchet MS"/>
              </a:rPr>
              <a:t>Le 27 décembre 2024, HEADA a marqué une pause solidaire à la Senior Citizen </a:t>
            </a:r>
            <a:r>
              <a:rPr lang="fr-FR" sz="1050" spc="25" dirty="0" err="1">
                <a:latin typeface="Trebuchet MS"/>
              </a:rPr>
              <a:t>Foundation</a:t>
            </a:r>
            <a:r>
              <a:rPr lang="fr-FR" sz="1050" spc="25" dirty="0">
                <a:latin typeface="Trebuchet MS"/>
              </a:rPr>
              <a:t> à Simbock, Yaoundé. Ce centre, véritable oasis pour les personnes âgées, incarne la solidarité et l’accompagnement. HEADA y a apporté du matériel et des denrées alimentaires, témoins de notre engagement indéfectible envers ces aînés qui ont tant contribué à nos communautés. Les moments d’échange furent empreints d’émotions, chaque regard et sourire exprimant reconnaissance et espoir. Ce geste, aussi modeste soit-il, rappelle l’importance de prendre soin de nos aînés et de leur offrir des instants de réconfort.</a:t>
            </a:r>
          </a:p>
        </p:txBody>
      </p:sp>
      <p:pic>
        <p:nvPicPr>
          <p:cNvPr id="13" name="Image 12">
            <a:extLst>
              <a:ext uri="{FF2B5EF4-FFF2-40B4-BE49-F238E27FC236}">
                <a16:creationId xmlns:a16="http://schemas.microsoft.com/office/drawing/2014/main" id="{A657D370-4ED4-7CAE-6C45-7A98B3B1830C}"/>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01702" y="3666068"/>
            <a:ext cx="1935479" cy="1702805"/>
          </a:xfrm>
          <a:prstGeom prst="rect">
            <a:avLst/>
          </a:prstGeom>
        </p:spPr>
      </p:pic>
      <p:pic>
        <p:nvPicPr>
          <p:cNvPr id="18" name="Image 17">
            <a:extLst>
              <a:ext uri="{FF2B5EF4-FFF2-40B4-BE49-F238E27FC236}">
                <a16:creationId xmlns:a16="http://schemas.microsoft.com/office/drawing/2014/main" id="{42248977-807E-DBDC-AF7D-7062BBE7FA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22848" y="5451297"/>
            <a:ext cx="3247367" cy="16807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sldNum" sz="quarter" idx="7"/>
          </p:nvPr>
        </p:nvSpPr>
        <p:spPr>
          <a:xfrm>
            <a:off x="3080032" y="7279523"/>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err="1"/>
              <a:t>d’activités</a:t>
            </a:r>
            <a:r>
              <a:rPr lang="fr-FR" spc="20" dirty="0"/>
              <a:t> </a:t>
            </a:r>
            <a:r>
              <a:rPr spc="70" dirty="0"/>
              <a:t>HEADA</a:t>
            </a:r>
            <a:r>
              <a:rPr spc="80" dirty="0"/>
              <a:t> </a:t>
            </a:r>
            <a:r>
              <a:rPr spc="20" dirty="0"/>
              <a:t>20</a:t>
            </a:r>
            <a:r>
              <a:rPr lang="fr-FR" spc="20" dirty="0"/>
              <a:t>24</a:t>
            </a:r>
            <a:endParaRPr spc="20" dirty="0"/>
          </a:p>
        </p:txBody>
      </p:sp>
      <p:sp>
        <p:nvSpPr>
          <p:cNvPr id="15" name="object 4">
            <a:extLst>
              <a:ext uri="{FF2B5EF4-FFF2-40B4-BE49-F238E27FC236}">
                <a16:creationId xmlns:a16="http://schemas.microsoft.com/office/drawing/2014/main" id="{43105E36-748B-E670-4795-B96AAC57A2C3}"/>
              </a:ext>
            </a:extLst>
          </p:cNvPr>
          <p:cNvSpPr/>
          <p:nvPr/>
        </p:nvSpPr>
        <p:spPr>
          <a:xfrm>
            <a:off x="0" y="216001"/>
            <a:ext cx="7556500" cy="504190"/>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endParaRPr dirty="0"/>
          </a:p>
        </p:txBody>
      </p:sp>
      <p:sp>
        <p:nvSpPr>
          <p:cNvPr id="16" name="object 7">
            <a:extLst>
              <a:ext uri="{FF2B5EF4-FFF2-40B4-BE49-F238E27FC236}">
                <a16:creationId xmlns:a16="http://schemas.microsoft.com/office/drawing/2014/main" id="{4A82FFF6-EB77-6770-E23C-210CF15DE412}"/>
              </a:ext>
            </a:extLst>
          </p:cNvPr>
          <p:cNvSpPr txBox="1">
            <a:spLocks noGrp="1"/>
          </p:cNvSpPr>
          <p:nvPr>
            <p:ph type="title"/>
          </p:nvPr>
        </p:nvSpPr>
        <p:spPr>
          <a:xfrm>
            <a:off x="539046" y="274620"/>
            <a:ext cx="7017453" cy="305212"/>
          </a:xfrm>
          <a:prstGeom prst="rect">
            <a:avLst/>
          </a:prstGeom>
        </p:spPr>
        <p:txBody>
          <a:bodyPr vert="horz" wrap="square" lIns="0" tIns="12700" rIns="0" bIns="0" rtlCol="0">
            <a:spAutoFit/>
          </a:bodyPr>
          <a:lstStyle/>
          <a:p>
            <a:pPr marL="12700">
              <a:spcBef>
                <a:spcPts val="100"/>
              </a:spcBef>
            </a:pPr>
            <a:r>
              <a:rPr lang="fr-FR" sz="1900" b="1" kern="1200" spc="5" dirty="0">
                <a:solidFill>
                  <a:schemeClr val="bg1"/>
                </a:solidFill>
                <a:latin typeface="Noto Sans Arabic SemCond"/>
                <a:ea typeface="+mn-ea"/>
                <a:cs typeface="+mn-cs"/>
              </a:rPr>
              <a:t>SOUTIEN AUX POPULATIONS VULNERABLES: Un Engagement de Cœur</a:t>
            </a:r>
            <a:endParaRPr sz="1900" b="1" kern="1200" spc="5" dirty="0">
              <a:solidFill>
                <a:schemeClr val="bg1"/>
              </a:solidFill>
              <a:latin typeface="Noto Sans Arabic SemCond"/>
              <a:ea typeface="+mn-ea"/>
              <a:cs typeface="+mn-cs"/>
            </a:endParaRPr>
          </a:p>
        </p:txBody>
      </p:sp>
      <p:sp>
        <p:nvSpPr>
          <p:cNvPr id="17" name="object 9">
            <a:extLst>
              <a:ext uri="{FF2B5EF4-FFF2-40B4-BE49-F238E27FC236}">
                <a16:creationId xmlns:a16="http://schemas.microsoft.com/office/drawing/2014/main" id="{5D4AEE12-B2DA-7242-5859-6154641948EE}"/>
              </a:ext>
            </a:extLst>
          </p:cNvPr>
          <p:cNvSpPr/>
          <p:nvPr/>
        </p:nvSpPr>
        <p:spPr>
          <a:xfrm>
            <a:off x="96883" y="233654"/>
            <a:ext cx="441007" cy="468350"/>
          </a:xfrm>
          <a:prstGeom prst="rect">
            <a:avLst/>
          </a:prstGeom>
          <a:blipFill>
            <a:blip r:embed="rId2" cstate="print"/>
            <a:stretch>
              <a:fillRect/>
            </a:stretch>
          </a:blipFill>
        </p:spPr>
        <p:txBody>
          <a:bodyPr wrap="square" lIns="0" tIns="0" rIns="0" bIns="0" rtlCol="0"/>
          <a:lstStyle/>
          <a:p>
            <a:endParaRPr dirty="0"/>
          </a:p>
        </p:txBody>
      </p:sp>
      <p:pic>
        <p:nvPicPr>
          <p:cNvPr id="7" name="Image 6">
            <a:extLst>
              <a:ext uri="{FF2B5EF4-FFF2-40B4-BE49-F238E27FC236}">
                <a16:creationId xmlns:a16="http://schemas.microsoft.com/office/drawing/2014/main" id="{ECF5FCA0-03BD-8441-1464-A395409E44A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3967"/>
          <a:stretch/>
        </p:blipFill>
        <p:spPr>
          <a:xfrm>
            <a:off x="555939" y="3977140"/>
            <a:ext cx="3126984" cy="2436565"/>
          </a:xfrm>
          <a:prstGeom prst="rect">
            <a:avLst/>
          </a:prstGeom>
        </p:spPr>
      </p:pic>
      <p:sp>
        <p:nvSpPr>
          <p:cNvPr id="2" name="object 5">
            <a:extLst>
              <a:ext uri="{FF2B5EF4-FFF2-40B4-BE49-F238E27FC236}">
                <a16:creationId xmlns:a16="http://schemas.microsoft.com/office/drawing/2014/main" id="{1B902228-5B61-A18A-9494-CDF7B29A2FE9}"/>
              </a:ext>
            </a:extLst>
          </p:cNvPr>
          <p:cNvSpPr txBox="1"/>
          <p:nvPr/>
        </p:nvSpPr>
        <p:spPr>
          <a:xfrm>
            <a:off x="570989" y="862125"/>
            <a:ext cx="3111934" cy="443711"/>
          </a:xfrm>
          <a:prstGeom prst="rect">
            <a:avLst/>
          </a:prstGeom>
        </p:spPr>
        <p:txBody>
          <a:bodyPr vert="horz" wrap="square" lIns="0" tIns="12700" rIns="0" bIns="0" rtlCol="0">
            <a:spAutoFit/>
          </a:bodyPr>
          <a:lstStyle/>
          <a:p>
            <a:pPr marL="12700" marR="95250" algn="just">
              <a:spcBef>
                <a:spcPts val="100"/>
              </a:spcBef>
              <a:tabLst>
                <a:tab pos="134620" algn="l"/>
              </a:tabLst>
            </a:pPr>
            <a:r>
              <a:rPr lang="fr-FR" sz="1400" b="1" dirty="0">
                <a:solidFill>
                  <a:srgbClr val="0F8F8E"/>
                </a:solidFill>
                <a:latin typeface="Times New Roman" panose="02020603050405020304" pitchFamily="18" charset="0"/>
                <a:cs typeface="Times New Roman" panose="02020603050405020304" pitchFamily="18" charset="0"/>
              </a:rPr>
              <a:t>Une journée d’espoir à l’Orphelinat Le Bon Berger.</a:t>
            </a:r>
            <a:endParaRPr sz="1400" b="1" dirty="0">
              <a:solidFill>
                <a:srgbClr val="0F8F8E"/>
              </a:solidFill>
              <a:latin typeface="Times New Roman" panose="02020603050405020304" pitchFamily="18" charset="0"/>
              <a:cs typeface="Times New Roman" panose="02020603050405020304" pitchFamily="18" charset="0"/>
            </a:endParaRPr>
          </a:p>
        </p:txBody>
      </p:sp>
      <p:sp>
        <p:nvSpPr>
          <p:cNvPr id="5" name="object 8">
            <a:extLst>
              <a:ext uri="{FF2B5EF4-FFF2-40B4-BE49-F238E27FC236}">
                <a16:creationId xmlns:a16="http://schemas.microsoft.com/office/drawing/2014/main" id="{4B0C41DE-3890-948B-7D00-58FE53F935D8}"/>
              </a:ext>
            </a:extLst>
          </p:cNvPr>
          <p:cNvSpPr/>
          <p:nvPr/>
        </p:nvSpPr>
        <p:spPr>
          <a:xfrm>
            <a:off x="267649" y="918968"/>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dirty="0"/>
          </a:p>
        </p:txBody>
      </p:sp>
      <p:sp>
        <p:nvSpPr>
          <p:cNvPr id="6" name="object 5">
            <a:extLst>
              <a:ext uri="{FF2B5EF4-FFF2-40B4-BE49-F238E27FC236}">
                <a16:creationId xmlns:a16="http://schemas.microsoft.com/office/drawing/2014/main" id="{9B287A78-0E88-F6B8-F8C9-C20751F1352F}"/>
              </a:ext>
            </a:extLst>
          </p:cNvPr>
          <p:cNvSpPr txBox="1"/>
          <p:nvPr/>
        </p:nvSpPr>
        <p:spPr>
          <a:xfrm>
            <a:off x="532493" y="1366492"/>
            <a:ext cx="3150430" cy="2436564"/>
          </a:xfrm>
          <a:prstGeom prst="rect">
            <a:avLst/>
          </a:prstGeom>
        </p:spPr>
        <p:txBody>
          <a:bodyPr vert="horz" wrap="square" lIns="0" tIns="12700" rIns="0" bIns="0" rtlCol="0">
            <a:spAutoFit/>
          </a:bodyPr>
          <a:lstStyle/>
          <a:p>
            <a:pPr marL="12700" marR="95250" algn="just">
              <a:spcBef>
                <a:spcPts val="100"/>
              </a:spcBef>
              <a:tabLst>
                <a:tab pos="134620" algn="l"/>
              </a:tabLst>
            </a:pPr>
            <a:r>
              <a:rPr lang="fr-FR" sz="1050" spc="25" dirty="0">
                <a:latin typeface="Trebuchet MS"/>
              </a:rPr>
              <a:t>Le 27 décembre 2024, HEADA a rendu visite à l’Orphelinat Le Bon Berger à </a:t>
            </a:r>
            <a:r>
              <a:rPr lang="fr-FR" sz="1050" spc="25" dirty="0" err="1">
                <a:latin typeface="Trebuchet MS"/>
              </a:rPr>
              <a:t>Nkoabang</a:t>
            </a:r>
            <a:r>
              <a:rPr lang="fr-FR" sz="1050" spc="25" dirty="0">
                <a:latin typeface="Trebuchet MS"/>
              </a:rPr>
              <a:t>, Yaoundé. Accueillant des enfants âgés de 0 à 23 ans, ce lieu est un symbole de résilience et d’espoir pour l’avenir. Nous y avons déposé du matériel et des produits alimentaires, exprimant notre soutien et notre solidarité envers ces jeunes porteurs d’un immense potentiel. Chaque sourire échangé a témoigné de leur force et de leur détermination à surmonter les épreuves. HEADA remercie l’équipe de l’Orphelinat Le Bon Berger pour son engagement admirable et salue leur rôle essentiel dans la construction d’un avenir meilleur pour ces enfants.</a:t>
            </a:r>
          </a:p>
        </p:txBody>
      </p:sp>
      <p:pic>
        <p:nvPicPr>
          <p:cNvPr id="14" name="Image 13">
            <a:extLst>
              <a:ext uri="{FF2B5EF4-FFF2-40B4-BE49-F238E27FC236}">
                <a16:creationId xmlns:a16="http://schemas.microsoft.com/office/drawing/2014/main" id="{A9388A89-AF59-AE31-3339-B7668C6DD492}"/>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389734" y="3120334"/>
            <a:ext cx="2479714" cy="3293371"/>
          </a:xfrm>
          <a:prstGeom prst="rect">
            <a:avLst/>
          </a:prstGeom>
        </p:spPr>
      </p:pic>
      <p:sp>
        <p:nvSpPr>
          <p:cNvPr id="8" name="object 5">
            <a:extLst>
              <a:ext uri="{FF2B5EF4-FFF2-40B4-BE49-F238E27FC236}">
                <a16:creationId xmlns:a16="http://schemas.microsoft.com/office/drawing/2014/main" id="{F62617F1-90F8-EC5C-BEE6-33E6C4101C20}"/>
              </a:ext>
            </a:extLst>
          </p:cNvPr>
          <p:cNvSpPr txBox="1"/>
          <p:nvPr/>
        </p:nvSpPr>
        <p:spPr>
          <a:xfrm>
            <a:off x="4063982" y="1128734"/>
            <a:ext cx="3150430" cy="1467068"/>
          </a:xfrm>
          <a:prstGeom prst="rect">
            <a:avLst/>
          </a:prstGeom>
        </p:spPr>
        <p:txBody>
          <a:bodyPr vert="horz" wrap="square" lIns="0" tIns="12700" rIns="0" bIns="0" rtlCol="0">
            <a:spAutoFit/>
          </a:bodyPr>
          <a:lstStyle/>
          <a:p>
            <a:pPr marL="12700" marR="95250" algn="just">
              <a:spcBef>
                <a:spcPts val="100"/>
              </a:spcBef>
              <a:tabLst>
                <a:tab pos="134620" algn="l"/>
              </a:tabLst>
            </a:pPr>
            <a:r>
              <a:rPr lang="fr-FR" sz="1050" spc="25" dirty="0">
                <a:latin typeface="Trebuchet MS"/>
              </a:rPr>
              <a:t>Ces initiatives, empreintes de compassion et de solidarité, traduisent l’essence même de HEADA Cameroun : accompagner les plus vulnérables et promouvoir une société inclusive. En 2024, ces gestes ont permis de tisser des liens d’espoir et de réconfort avec les populations dans le besoin. Ensemble, continuons à construire un avenir empreint de dignité et d’humanité</a:t>
            </a:r>
          </a:p>
        </p:txBody>
      </p:sp>
      <p:sp>
        <p:nvSpPr>
          <p:cNvPr id="12" name="object 5">
            <a:extLst>
              <a:ext uri="{FF2B5EF4-FFF2-40B4-BE49-F238E27FC236}">
                <a16:creationId xmlns:a16="http://schemas.microsoft.com/office/drawing/2014/main" id="{B6374F1B-B1D5-A62B-0839-39A6501065A6}"/>
              </a:ext>
            </a:extLst>
          </p:cNvPr>
          <p:cNvSpPr txBox="1"/>
          <p:nvPr/>
        </p:nvSpPr>
        <p:spPr>
          <a:xfrm>
            <a:off x="4073624" y="864094"/>
            <a:ext cx="3111934" cy="228268"/>
          </a:xfrm>
          <a:prstGeom prst="rect">
            <a:avLst/>
          </a:prstGeom>
        </p:spPr>
        <p:txBody>
          <a:bodyPr vert="horz" wrap="square" lIns="0" tIns="12700" rIns="0" bIns="0" rtlCol="0">
            <a:spAutoFit/>
          </a:bodyPr>
          <a:lstStyle/>
          <a:p>
            <a:pPr marL="12700" marR="95250" algn="just">
              <a:spcBef>
                <a:spcPts val="100"/>
              </a:spcBef>
              <a:tabLst>
                <a:tab pos="134620" algn="l"/>
              </a:tabLst>
            </a:pPr>
            <a:r>
              <a:rPr lang="fr-FR" sz="1400" b="1" dirty="0">
                <a:solidFill>
                  <a:srgbClr val="0F8F8E"/>
                </a:solidFill>
                <a:latin typeface="Times New Roman" panose="02020603050405020304" pitchFamily="18" charset="0"/>
                <a:cs typeface="Times New Roman" panose="02020603050405020304" pitchFamily="18" charset="0"/>
              </a:rPr>
              <a:t>Un engagement durable.</a:t>
            </a:r>
            <a:endParaRPr sz="1400" b="1" dirty="0">
              <a:solidFill>
                <a:srgbClr val="0F8F8E"/>
              </a:solidFill>
              <a:latin typeface="Times New Roman" panose="02020603050405020304" pitchFamily="18" charset="0"/>
              <a:cs typeface="Times New Roman" panose="02020603050405020304" pitchFamily="18" charset="0"/>
            </a:endParaRPr>
          </a:p>
        </p:txBody>
      </p:sp>
      <p:sp>
        <p:nvSpPr>
          <p:cNvPr id="18" name="object 8">
            <a:extLst>
              <a:ext uri="{FF2B5EF4-FFF2-40B4-BE49-F238E27FC236}">
                <a16:creationId xmlns:a16="http://schemas.microsoft.com/office/drawing/2014/main" id="{F33DF6B1-02AE-D566-8559-3E766383BA8D}"/>
              </a:ext>
            </a:extLst>
          </p:cNvPr>
          <p:cNvSpPr/>
          <p:nvPr/>
        </p:nvSpPr>
        <p:spPr>
          <a:xfrm>
            <a:off x="3770284" y="920937"/>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dirty="0"/>
          </a:p>
        </p:txBody>
      </p:sp>
    </p:spTree>
    <p:extLst>
      <p:ext uri="{BB962C8B-B14F-4D97-AF65-F5344CB8AC3E}">
        <p14:creationId xmlns:p14="http://schemas.microsoft.com/office/powerpoint/2010/main" val="2228328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4259" y="204699"/>
            <a:ext cx="7556500" cy="504190"/>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endParaRPr dirty="0"/>
          </a:p>
        </p:txBody>
      </p:sp>
      <p:sp>
        <p:nvSpPr>
          <p:cNvPr id="5" name="object 5"/>
          <p:cNvSpPr txBox="1"/>
          <p:nvPr/>
        </p:nvSpPr>
        <p:spPr>
          <a:xfrm>
            <a:off x="511714" y="740342"/>
            <a:ext cx="3050512" cy="4666214"/>
          </a:xfrm>
          <a:prstGeom prst="rect">
            <a:avLst/>
          </a:prstGeom>
        </p:spPr>
        <p:txBody>
          <a:bodyPr vert="horz" wrap="square" lIns="0" tIns="12700" rIns="0" bIns="0" rtlCol="0">
            <a:spAutoFit/>
          </a:bodyPr>
          <a:lstStyle/>
          <a:p>
            <a:pPr marL="12700" marR="95250" algn="just">
              <a:lnSpc>
                <a:spcPct val="111100"/>
              </a:lnSpc>
              <a:spcBef>
                <a:spcPts val="100"/>
              </a:spcBef>
              <a:tabLst>
                <a:tab pos="134620" algn="l"/>
              </a:tabLst>
            </a:pPr>
            <a:r>
              <a:rPr lang="fr-BE" sz="1400" b="1" spc="10" dirty="0">
                <a:solidFill>
                  <a:srgbClr val="0F8F8E"/>
                </a:solidFill>
                <a:latin typeface="Times New Roman" panose="02020603050405020304" pitchFamily="18" charset="0"/>
                <a:cs typeface="Times New Roman" panose="02020603050405020304" pitchFamily="18" charset="0"/>
              </a:rPr>
              <a:t>Sensibilisation sur les infections sexuellement transmissibles et l’hygiène intime en milieu scolaire.</a:t>
            </a:r>
          </a:p>
          <a:p>
            <a:pPr marL="12700" marR="5080" algn="just">
              <a:lnSpc>
                <a:spcPts val="1400"/>
              </a:lnSpc>
              <a:spcBef>
                <a:spcPts val="40"/>
              </a:spcBef>
            </a:pPr>
            <a:r>
              <a:rPr lang="fr-BE" sz="1200" spc="114" dirty="0">
                <a:latin typeface="Times New Roman" panose="02020603050405020304" pitchFamily="18" charset="0"/>
                <a:cs typeface="Times New Roman" panose="02020603050405020304" pitchFamily="18" charset="0"/>
              </a:rPr>
              <a:t>    </a:t>
            </a:r>
          </a:p>
          <a:p>
            <a:pPr marL="12700" marR="5080" algn="just">
              <a:lnSpc>
                <a:spcPts val="1400"/>
              </a:lnSpc>
              <a:spcBef>
                <a:spcPts val="40"/>
              </a:spcBef>
            </a:pPr>
            <a:r>
              <a:rPr lang="fr-FR" sz="1050" spc="25" dirty="0">
                <a:latin typeface="Trebuchet MS"/>
              </a:rPr>
              <a:t>Dans le cadre de la semaine de la jeunesse, HEADA a organisé, les 7 et 13 février 2024, une campagne de sensibilisation sur les IST et l’hygiène intime dans deux établissements secondaires de Yaoundé : le Lycée Bilingue Technique et Commercial et le Lycée Charles Atangana. Cette initiative, menée par la division Médecins des Communautés (</a:t>
            </a:r>
            <a:r>
              <a:rPr lang="fr-FR" sz="1050" spc="25" dirty="0" err="1">
                <a:latin typeface="Trebuchet MS"/>
              </a:rPr>
              <a:t>MdC</a:t>
            </a:r>
            <a:r>
              <a:rPr lang="fr-FR" sz="1050" spc="25" dirty="0">
                <a:latin typeface="Trebuchet MS"/>
              </a:rPr>
              <a:t>), a touché directement plus de 1000 élèves issus des deux établissements. </a:t>
            </a:r>
          </a:p>
          <a:p>
            <a:pPr marL="12700" marR="5080" algn="just">
              <a:lnSpc>
                <a:spcPts val="1400"/>
              </a:lnSpc>
              <a:spcBef>
                <a:spcPts val="40"/>
              </a:spcBef>
            </a:pPr>
            <a:endParaRPr lang="fr-FR" sz="1050" spc="25" dirty="0">
              <a:latin typeface="Trebuchet MS"/>
            </a:endParaRPr>
          </a:p>
          <a:p>
            <a:pPr marL="12700" marR="5080" algn="just">
              <a:lnSpc>
                <a:spcPts val="1400"/>
              </a:lnSpc>
              <a:spcBef>
                <a:spcPts val="40"/>
              </a:spcBef>
            </a:pPr>
            <a:r>
              <a:rPr lang="fr-FR" sz="1050" spc="25" dirty="0">
                <a:latin typeface="Trebuchet MS"/>
              </a:rPr>
              <a:t>Les séances ont abordé des thématiques clés, notamment les symptômes, la prévention et le traitement des IST, l’importance d’une hygiène intime rigoureuse, et les structures disponibles pour un accompagnement médical. L’objectif principal était de fournir aux jeunes des connaissances pratiques pour prévenir les complications sanitaires graves, telles que la stérilité, le VIH, le cancer du col de l’utérus ou encore les hépatites. </a:t>
            </a:r>
          </a:p>
        </p:txBody>
      </p:sp>
      <p:sp>
        <p:nvSpPr>
          <p:cNvPr id="7" name="object 7"/>
          <p:cNvSpPr txBox="1">
            <a:spLocks noGrp="1"/>
          </p:cNvSpPr>
          <p:nvPr>
            <p:ph type="title"/>
          </p:nvPr>
        </p:nvSpPr>
        <p:spPr>
          <a:xfrm>
            <a:off x="791300" y="276225"/>
            <a:ext cx="6659358" cy="305212"/>
          </a:xfrm>
          <a:prstGeom prst="rect">
            <a:avLst/>
          </a:prstGeom>
        </p:spPr>
        <p:txBody>
          <a:bodyPr vert="horz" wrap="square" lIns="0" tIns="12700" rIns="0" bIns="0" rtlCol="0">
            <a:spAutoFit/>
          </a:bodyPr>
          <a:lstStyle/>
          <a:p>
            <a:pPr marL="12700">
              <a:lnSpc>
                <a:spcPct val="100000"/>
              </a:lnSpc>
              <a:spcBef>
                <a:spcPts val="100"/>
              </a:spcBef>
            </a:pPr>
            <a:r>
              <a:rPr lang="fr-FR" sz="1900" b="1" kern="1200" spc="5" dirty="0">
                <a:solidFill>
                  <a:schemeClr val="bg1"/>
                </a:solidFill>
                <a:latin typeface="Noto Sans Arabic SemCond"/>
                <a:ea typeface="+mn-ea"/>
                <a:cs typeface="+mn-cs"/>
              </a:rPr>
              <a:t>ACTIVITES COMMUNAUTAIRES: PROMOTION DE LA SANTE</a:t>
            </a:r>
            <a:endParaRPr sz="1900" b="1" kern="1200" spc="5" dirty="0">
              <a:solidFill>
                <a:schemeClr val="bg1"/>
              </a:solidFill>
              <a:latin typeface="Noto Sans Arabic SemCond"/>
              <a:ea typeface="+mn-ea"/>
              <a:cs typeface="+mn-cs"/>
            </a:endParaRPr>
          </a:p>
        </p:txBody>
      </p:sp>
      <p:sp>
        <p:nvSpPr>
          <p:cNvPr id="9" name="object 9"/>
          <p:cNvSpPr/>
          <p:nvPr/>
        </p:nvSpPr>
        <p:spPr>
          <a:xfrm>
            <a:off x="278993" y="233654"/>
            <a:ext cx="441007" cy="468350"/>
          </a:xfrm>
          <a:prstGeom prst="rect">
            <a:avLst/>
          </a:prstGeom>
          <a:blipFill>
            <a:blip r:embed="rId2" cstate="print"/>
            <a:stretch>
              <a:fillRect/>
            </a:stretch>
          </a:blipFill>
        </p:spPr>
        <p:txBody>
          <a:bodyPr wrap="square" lIns="0" tIns="0" rIns="0" bIns="0" rtlCol="0"/>
          <a:lstStyle/>
          <a:p>
            <a:endParaRPr dirty="0"/>
          </a:p>
        </p:txBody>
      </p:sp>
      <p:sp>
        <p:nvSpPr>
          <p:cNvPr id="10" name="object 10"/>
          <p:cNvSpPr txBox="1">
            <a:spLocks noGrp="1"/>
          </p:cNvSpPr>
          <p:nvPr>
            <p:ph type="sldNum" sz="quarter" idx="7"/>
          </p:nvPr>
        </p:nvSpPr>
        <p:spPr>
          <a:xfrm>
            <a:off x="2635250" y="7134225"/>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err="1"/>
              <a:t>d’activités</a:t>
            </a:r>
            <a:r>
              <a:rPr lang="fr-FR" spc="20" dirty="0"/>
              <a:t> </a:t>
            </a:r>
            <a:r>
              <a:rPr spc="20" dirty="0"/>
              <a:t> </a:t>
            </a:r>
            <a:fld id="{81D60167-4931-47E6-BA6A-407CBD079E47}" type="slidenum">
              <a:rPr spc="65">
                <a:solidFill>
                  <a:srgbClr val="FFFFFF"/>
                </a:solidFill>
                <a:latin typeface="Arial"/>
                <a:cs typeface="Arial"/>
              </a:rPr>
              <a:pPr marL="12700">
                <a:lnSpc>
                  <a:spcPct val="100000"/>
                </a:lnSpc>
                <a:spcBef>
                  <a:spcPts val="90"/>
                </a:spcBef>
              </a:pPr>
              <a:t>8</a:t>
            </a:fld>
            <a:r>
              <a:rPr spc="65" dirty="0">
                <a:solidFill>
                  <a:srgbClr val="FFFFFF"/>
                </a:solidFill>
                <a:latin typeface="Arial"/>
                <a:cs typeface="Arial"/>
              </a:rPr>
              <a:t> </a:t>
            </a:r>
            <a:r>
              <a:rPr lang="fr-F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3" name="object 8">
            <a:extLst>
              <a:ext uri="{FF2B5EF4-FFF2-40B4-BE49-F238E27FC236}">
                <a16:creationId xmlns:a16="http://schemas.microsoft.com/office/drawing/2014/main" id="{C48127BE-F99D-CAE8-A02A-DB2A7BCC6205}"/>
              </a:ext>
            </a:extLst>
          </p:cNvPr>
          <p:cNvSpPr/>
          <p:nvPr/>
        </p:nvSpPr>
        <p:spPr>
          <a:xfrm>
            <a:off x="209355" y="785771"/>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dirty="0"/>
          </a:p>
        </p:txBody>
      </p:sp>
      <p:sp>
        <p:nvSpPr>
          <p:cNvPr id="6" name="object 5">
            <a:extLst>
              <a:ext uri="{FF2B5EF4-FFF2-40B4-BE49-F238E27FC236}">
                <a16:creationId xmlns:a16="http://schemas.microsoft.com/office/drawing/2014/main" id="{3E989529-78F6-D150-A398-576D308B1C58}"/>
              </a:ext>
            </a:extLst>
          </p:cNvPr>
          <p:cNvSpPr txBox="1"/>
          <p:nvPr/>
        </p:nvSpPr>
        <p:spPr>
          <a:xfrm>
            <a:off x="4066282" y="780415"/>
            <a:ext cx="3050513" cy="3047822"/>
          </a:xfrm>
          <a:prstGeom prst="rect">
            <a:avLst/>
          </a:prstGeom>
        </p:spPr>
        <p:txBody>
          <a:bodyPr vert="horz" wrap="square" lIns="0" tIns="12700" rIns="0" bIns="0" rtlCol="0">
            <a:spAutoFit/>
          </a:bodyPr>
          <a:lstStyle/>
          <a:p>
            <a:pPr marL="12700" marR="95250" algn="just">
              <a:lnSpc>
                <a:spcPct val="111100"/>
              </a:lnSpc>
              <a:spcBef>
                <a:spcPts val="100"/>
              </a:spcBef>
              <a:tabLst>
                <a:tab pos="134620" algn="l"/>
              </a:tabLst>
            </a:pPr>
            <a:r>
              <a:rPr lang="fr-FR" sz="1050" spc="25" dirty="0">
                <a:latin typeface="Trebuchet MS"/>
              </a:rPr>
              <a:t>Encadrée par les responsables des établissements, M. Julius </a:t>
            </a:r>
            <a:r>
              <a:rPr lang="fr-FR" sz="1050" spc="25" dirty="0" err="1">
                <a:latin typeface="Trebuchet MS"/>
              </a:rPr>
              <a:t>Nkwene</a:t>
            </a:r>
            <a:r>
              <a:rPr lang="fr-FR" sz="1050" spc="25" dirty="0">
                <a:latin typeface="Trebuchet MS"/>
              </a:rPr>
              <a:t> (LBTCY) et Mme Bernadette Félicité </a:t>
            </a:r>
            <a:r>
              <a:rPr lang="fr-FR" sz="1050" spc="25" dirty="0" err="1">
                <a:latin typeface="Trebuchet MS"/>
              </a:rPr>
              <a:t>Ebela</a:t>
            </a:r>
            <a:r>
              <a:rPr lang="fr-FR" sz="1050" spc="25" dirty="0">
                <a:latin typeface="Trebuchet MS"/>
              </a:rPr>
              <a:t> (LCA), la campagne a été animée par les </a:t>
            </a:r>
            <a:r>
              <a:rPr lang="fr-FR" sz="1050" spc="25" dirty="0" err="1">
                <a:latin typeface="Trebuchet MS"/>
              </a:rPr>
              <a:t>Drs</a:t>
            </a:r>
            <a:r>
              <a:rPr lang="fr-FR" sz="1050" spc="25" dirty="0">
                <a:latin typeface="Trebuchet MS"/>
              </a:rPr>
              <a:t> </a:t>
            </a:r>
            <a:r>
              <a:rPr lang="fr-FR" sz="1050" spc="25" dirty="0" err="1">
                <a:latin typeface="Trebuchet MS"/>
              </a:rPr>
              <a:t>Djomo</a:t>
            </a:r>
            <a:r>
              <a:rPr lang="fr-FR" sz="1050" spc="25" dirty="0">
                <a:latin typeface="Trebuchet MS"/>
              </a:rPr>
              <a:t> Irene et </a:t>
            </a:r>
            <a:r>
              <a:rPr lang="fr-FR" sz="1050" spc="25" dirty="0" err="1">
                <a:latin typeface="Trebuchet MS"/>
              </a:rPr>
              <a:t>Lissoh</a:t>
            </a:r>
            <a:r>
              <a:rPr lang="fr-FR" sz="1050" spc="25" dirty="0">
                <a:latin typeface="Trebuchet MS"/>
              </a:rPr>
              <a:t> Patricia. Les élèves ont montré un grand intérêt, posant des questions et sollicitant des rendez-vous pour des consultations privées, preuve de l’impact positif de l’</a:t>
            </a:r>
            <a:r>
              <a:rPr lang="fr-FR" sz="1050" spc="25" dirty="0" err="1">
                <a:latin typeface="Trebuchet MS"/>
              </a:rPr>
              <a:t>initiative.Afin</a:t>
            </a:r>
            <a:r>
              <a:rPr lang="fr-FR" sz="1050" spc="25" dirty="0">
                <a:latin typeface="Trebuchet MS"/>
              </a:rPr>
              <a:t> d’assurer la pérennité des actions, des recommandations ont été adressées aux clubs santé des écoles et au personnel soignant des infirmeries scolaires. L’objectif est d’encourager un dialogue ouvert sur ces questions, contribuant ainsi à renforcer les capacités des jeunes à préserver leur santé et leur bien-être à long terme.</a:t>
            </a:r>
            <a:endParaRPr lang="fr-BE" sz="1050" spc="25" dirty="0">
              <a:latin typeface="Trebuchet MS"/>
            </a:endParaRPr>
          </a:p>
        </p:txBody>
      </p:sp>
      <p:pic>
        <p:nvPicPr>
          <p:cNvPr id="8" name="Picture 2">
            <a:extLst>
              <a:ext uri="{FF2B5EF4-FFF2-40B4-BE49-F238E27FC236}">
                <a16:creationId xmlns:a16="http://schemas.microsoft.com/office/drawing/2014/main" id="{CA4A24F9-25FB-23B6-0C39-A56A3FA26BA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27738"/>
          <a:stretch/>
        </p:blipFill>
        <p:spPr bwMode="auto">
          <a:xfrm>
            <a:off x="497645" y="5465631"/>
            <a:ext cx="3050511" cy="157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04836C3F-019E-8FD5-CDFC-6E50857761A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b="35406"/>
          <a:stretch/>
        </p:blipFill>
        <p:spPr bwMode="auto">
          <a:xfrm>
            <a:off x="4066282" y="3899763"/>
            <a:ext cx="2978504" cy="142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D1A6966C-4A2F-CA46-81DD-B4CA6608A0A6}"/>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30660" y="5406556"/>
            <a:ext cx="1307559" cy="1703459"/>
          </a:xfrm>
          <a:prstGeom prst="rect">
            <a:avLst/>
          </a:prstGeom>
        </p:spPr>
      </p:pic>
    </p:spTree>
    <p:extLst>
      <p:ext uri="{BB962C8B-B14F-4D97-AF65-F5344CB8AC3E}">
        <p14:creationId xmlns:p14="http://schemas.microsoft.com/office/powerpoint/2010/main" val="2351601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216001"/>
            <a:ext cx="7556500" cy="504190"/>
          </a:xfrm>
          <a:custGeom>
            <a:avLst/>
            <a:gdLst/>
            <a:ahLst/>
            <a:cxnLst/>
            <a:rect l="l" t="t" r="r" b="b"/>
            <a:pathLst>
              <a:path w="4620260" h="504190">
                <a:moveTo>
                  <a:pt x="4619993" y="0"/>
                </a:moveTo>
                <a:lnTo>
                  <a:pt x="0" y="0"/>
                </a:lnTo>
                <a:lnTo>
                  <a:pt x="0" y="504012"/>
                </a:lnTo>
                <a:lnTo>
                  <a:pt x="4619993" y="504012"/>
                </a:lnTo>
                <a:lnTo>
                  <a:pt x="4619993" y="0"/>
                </a:lnTo>
                <a:close/>
              </a:path>
            </a:pathLst>
          </a:custGeom>
          <a:solidFill>
            <a:srgbClr val="0F8F8E"/>
          </a:solidFill>
        </p:spPr>
        <p:txBody>
          <a:bodyPr wrap="square" lIns="0" tIns="0" rIns="0" bIns="0" rtlCol="0"/>
          <a:lstStyle/>
          <a:p>
            <a:endParaRPr dirty="0"/>
          </a:p>
        </p:txBody>
      </p:sp>
      <p:sp>
        <p:nvSpPr>
          <p:cNvPr id="5" name="object 5"/>
          <p:cNvSpPr txBox="1"/>
          <p:nvPr/>
        </p:nvSpPr>
        <p:spPr>
          <a:xfrm>
            <a:off x="495017" y="840462"/>
            <a:ext cx="3139217" cy="5380960"/>
          </a:xfrm>
          <a:prstGeom prst="rect">
            <a:avLst/>
          </a:prstGeom>
        </p:spPr>
        <p:txBody>
          <a:bodyPr vert="horz" wrap="square" lIns="0" tIns="12700" rIns="0" bIns="0" rtlCol="0">
            <a:spAutoFit/>
          </a:bodyPr>
          <a:lstStyle/>
          <a:p>
            <a:pPr marL="12700" marR="5080" algn="just">
              <a:lnSpc>
                <a:spcPts val="1400"/>
              </a:lnSpc>
              <a:spcBef>
                <a:spcPts val="40"/>
              </a:spcBef>
            </a:pPr>
            <a:r>
              <a:rPr lang="fr-BE" sz="1400" b="1" spc="10" dirty="0">
                <a:solidFill>
                  <a:srgbClr val="0F8F8E"/>
                </a:solidFill>
                <a:latin typeface="Times New Roman" panose="02020603050405020304" pitchFamily="18" charset="0"/>
                <a:cs typeface="Times New Roman" panose="02020603050405020304" pitchFamily="18" charset="0"/>
              </a:rPr>
              <a:t>Don de sang hôpital central Yaoundé.</a:t>
            </a:r>
            <a:endParaRPr lang="fr-BE" sz="1400" b="1" spc="114" dirty="0">
              <a:latin typeface="Times New Roman" panose="02020603050405020304" pitchFamily="18" charset="0"/>
              <a:cs typeface="Times New Roman" panose="02020603050405020304" pitchFamily="18" charset="0"/>
            </a:endParaRPr>
          </a:p>
          <a:p>
            <a:pPr marL="12700" marR="5080" algn="just">
              <a:lnSpc>
                <a:spcPts val="1400"/>
              </a:lnSpc>
              <a:spcBef>
                <a:spcPts val="40"/>
              </a:spcBef>
            </a:pPr>
            <a:endParaRPr lang="fr-CM" sz="1050" dirty="0">
              <a:solidFill>
                <a:srgbClr val="000000"/>
              </a:solidFill>
              <a:effectLst/>
              <a:latin typeface="Times New Roman" panose="02020603050405020304" pitchFamily="18" charset="0"/>
              <a:ea typeface="Calibri" panose="020F0502020204030204" pitchFamily="34" charset="0"/>
            </a:endParaRPr>
          </a:p>
          <a:p>
            <a:pPr marL="12700" marR="5080" algn="just">
              <a:spcBef>
                <a:spcPts val="40"/>
              </a:spcBef>
            </a:pPr>
            <a:r>
              <a:rPr lang="fr-FR" sz="105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À l’occasion de la Journée mondiale du don de sang, le 14 juin 2024, HEADA Médecins des Communautés a organisé la 2ᵉ édition de sa campagne de don de sang, en partenariat avec la banque de sang de l’Hôpital Central de Yaoundé. </a:t>
            </a:r>
          </a:p>
          <a:p>
            <a:pPr marL="12700" marR="5080" algn="just">
              <a:spcBef>
                <a:spcPts val="40"/>
              </a:spcBef>
            </a:pPr>
            <a:endParaRPr lang="fr-FR" sz="1050" dirty="0">
              <a:solidFill>
                <a:srgbClr val="000000"/>
              </a:solidFill>
              <a:latin typeface="Trebuchet MS" panose="020B0603020202020204" pitchFamily="34" charset="0"/>
              <a:ea typeface="Calibri" panose="020F0502020204030204" pitchFamily="34" charset="0"/>
              <a:cs typeface="Times New Roman" panose="02020603050405020304" pitchFamily="18" charset="0"/>
            </a:endParaRPr>
          </a:p>
          <a:p>
            <a:pPr marL="12700" marR="5080" algn="just">
              <a:spcBef>
                <a:spcPts val="40"/>
              </a:spcBef>
            </a:pPr>
            <a:r>
              <a:rPr lang="fr-FR" sz="105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Cette initiative visait à approvisionner la banque en produits sanguins tout en sensibilisant les populations à l’importance vitale du don de sang, notamment pour les victimes d’accidents, les patients en phase </a:t>
            </a:r>
            <a:r>
              <a:rPr lang="fr-FR" sz="1050" dirty="0" err="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péri-opératoire</a:t>
            </a:r>
            <a:r>
              <a:rPr lang="fr-FR" sz="105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et ceux souffrant d’anémie ou de maladies chroniques telles que le cancer.</a:t>
            </a:r>
          </a:p>
          <a:p>
            <a:pPr marL="12700" marR="5080" algn="just">
              <a:spcBef>
                <a:spcPts val="40"/>
              </a:spcBef>
            </a:pPr>
            <a:endParaRPr lang="fr-FR" sz="1050" dirty="0">
              <a:solidFill>
                <a:srgbClr val="000000"/>
              </a:solidFill>
              <a:latin typeface="Trebuchet MS" panose="020B0603020202020204" pitchFamily="34" charset="0"/>
              <a:ea typeface="Calibri" panose="020F0502020204030204" pitchFamily="34" charset="0"/>
              <a:cs typeface="Times New Roman" panose="02020603050405020304" pitchFamily="18" charset="0"/>
            </a:endParaRPr>
          </a:p>
          <a:p>
            <a:pPr marL="12700" marR="5080" algn="just">
              <a:spcBef>
                <a:spcPts val="40"/>
              </a:spcBef>
            </a:pPr>
            <a:r>
              <a:rPr lang="fr-FR" sz="105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L’activité s’est déroulée en plusieurs étapes : enregistrement des donneurs, évaluation clinique (poids, tension artérielle, température), dépistage gratuit des IST (syphilis, hépatites B et C, VIH) et groupage sanguin. Sur les 50 candidats enregistrés, 37 ont été retenus pour le prélèvement, produisant 35 poches de sang utilisables. </a:t>
            </a:r>
          </a:p>
          <a:p>
            <a:pPr marL="12700" marR="5080" algn="just">
              <a:spcBef>
                <a:spcPts val="40"/>
              </a:spcBef>
            </a:pPr>
            <a:endParaRPr lang="fr-FR" sz="1050" dirty="0">
              <a:solidFill>
                <a:srgbClr val="000000"/>
              </a:solidFill>
              <a:latin typeface="Trebuchet MS" panose="020B0603020202020204" pitchFamily="34" charset="0"/>
              <a:ea typeface="Calibri" panose="020F0502020204030204" pitchFamily="34" charset="0"/>
              <a:cs typeface="Times New Roman" panose="02020603050405020304" pitchFamily="18" charset="0"/>
            </a:endParaRPr>
          </a:p>
          <a:p>
            <a:pPr marL="12700" marR="5080" algn="just">
              <a:spcBef>
                <a:spcPts val="40"/>
              </a:spcBef>
            </a:pPr>
            <a:r>
              <a:rPr lang="fr-FR" sz="105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Deux poches ont été écartées pour cause d’infection, et 15 candidats n’étaient pas éligibles en raison de paramètres non conformes (anémie, hypertension, etc.).</a:t>
            </a:r>
          </a:p>
          <a:p>
            <a:pPr marL="12700" marR="5080" algn="just">
              <a:spcBef>
                <a:spcPts val="40"/>
              </a:spcBef>
            </a:pPr>
            <a:endParaRPr lang="fr-FR" sz="1050" dirty="0">
              <a:solidFill>
                <a:srgbClr val="000000"/>
              </a:solidFill>
              <a:latin typeface="Trebuchet MS" panose="020B0603020202020204" pitchFamily="34" charset="0"/>
              <a:ea typeface="Calibri" panose="020F0502020204030204" pitchFamily="34" charset="0"/>
              <a:cs typeface="Times New Roman" panose="02020603050405020304" pitchFamily="18" charset="0"/>
            </a:endParaRPr>
          </a:p>
          <a:p>
            <a:pPr marL="12700" marR="5080" algn="just">
              <a:spcBef>
                <a:spcPts val="40"/>
              </a:spcBef>
            </a:pPr>
            <a:r>
              <a:rPr lang="fr-FR" sz="105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Tous les participants ont été informés de l'importance du don de sang pour sauver des vies, contribuant ainsi à renforcer la culture de la solidarité et de la santé publique.</a:t>
            </a:r>
            <a:endParaRPr lang="fr-CM" sz="105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7" name="object 7"/>
          <p:cNvSpPr txBox="1">
            <a:spLocks noGrp="1"/>
          </p:cNvSpPr>
          <p:nvPr>
            <p:ph type="title"/>
          </p:nvPr>
        </p:nvSpPr>
        <p:spPr>
          <a:xfrm>
            <a:off x="791300" y="338639"/>
            <a:ext cx="6659358" cy="274434"/>
          </a:xfrm>
          <a:prstGeom prst="rect">
            <a:avLst/>
          </a:prstGeom>
        </p:spPr>
        <p:txBody>
          <a:bodyPr vert="horz" wrap="square" lIns="0" tIns="12700" rIns="0" bIns="0" rtlCol="0">
            <a:spAutoFit/>
          </a:bodyPr>
          <a:lstStyle/>
          <a:p>
            <a:pPr marL="12700">
              <a:spcBef>
                <a:spcPts val="100"/>
              </a:spcBef>
            </a:pPr>
            <a:r>
              <a:rPr lang="fr-FR" sz="1700" b="1" kern="1200" spc="5" dirty="0">
                <a:solidFill>
                  <a:schemeClr val="bg1"/>
                </a:solidFill>
                <a:latin typeface="Noto Sans Arabic SemCond"/>
                <a:ea typeface="+mn-ea"/>
                <a:cs typeface="+mn-cs"/>
              </a:rPr>
              <a:t>ACTIVITES COMMUNAUTAIRES: JOURNEE MONDIALE DU DON DE SANG</a:t>
            </a:r>
            <a:endParaRPr sz="1700" b="1" kern="1200" spc="5" dirty="0">
              <a:solidFill>
                <a:schemeClr val="bg1"/>
              </a:solidFill>
              <a:latin typeface="Noto Sans Arabic SemCond"/>
              <a:ea typeface="+mn-ea"/>
              <a:cs typeface="+mn-cs"/>
            </a:endParaRPr>
          </a:p>
        </p:txBody>
      </p:sp>
      <p:sp>
        <p:nvSpPr>
          <p:cNvPr id="9" name="object 9"/>
          <p:cNvSpPr/>
          <p:nvPr/>
        </p:nvSpPr>
        <p:spPr>
          <a:xfrm>
            <a:off x="278993" y="233654"/>
            <a:ext cx="441007" cy="468350"/>
          </a:xfrm>
          <a:prstGeom prst="rect">
            <a:avLst/>
          </a:prstGeom>
          <a:blipFill>
            <a:blip r:embed="rId2" cstate="print"/>
            <a:stretch>
              <a:fillRect/>
            </a:stretch>
          </a:blipFill>
        </p:spPr>
        <p:txBody>
          <a:bodyPr wrap="square" lIns="0" tIns="0" rIns="0" bIns="0" rtlCol="0"/>
          <a:lstStyle/>
          <a:p>
            <a:endParaRPr dirty="0"/>
          </a:p>
        </p:txBody>
      </p:sp>
      <p:sp>
        <p:nvSpPr>
          <p:cNvPr id="10" name="object 10"/>
          <p:cNvSpPr txBox="1">
            <a:spLocks noGrp="1"/>
          </p:cNvSpPr>
          <p:nvPr>
            <p:ph type="sldNum" sz="quarter" idx="7"/>
          </p:nvPr>
        </p:nvSpPr>
        <p:spPr>
          <a:xfrm>
            <a:off x="2698130" y="7151973"/>
            <a:ext cx="1935479" cy="134652"/>
          </a:xfrm>
          <a:prstGeom prst="rect">
            <a:avLst/>
          </a:prstGeom>
        </p:spPr>
        <p:txBody>
          <a:bodyPr vert="horz" wrap="square" lIns="0" tIns="11430" rIns="0" bIns="0" rtlCol="0">
            <a:spAutoFit/>
          </a:bodyPr>
          <a:lstStyle/>
          <a:p>
            <a:pPr marL="12700">
              <a:lnSpc>
                <a:spcPct val="100000"/>
              </a:lnSpc>
              <a:spcBef>
                <a:spcPts val="90"/>
              </a:spcBef>
            </a:pPr>
            <a:r>
              <a:rPr lang="fr-FR" spc="45" dirty="0"/>
              <a:t> </a:t>
            </a:r>
            <a:r>
              <a:rPr spc="45" dirty="0"/>
              <a:t>Rapport </a:t>
            </a:r>
            <a:r>
              <a:rPr spc="20" dirty="0" err="1"/>
              <a:t>d’activités</a:t>
            </a:r>
            <a:r>
              <a:rPr lang="fr-FR" spc="20" dirty="0"/>
              <a:t> </a:t>
            </a:r>
            <a:r>
              <a:rPr spc="20" dirty="0"/>
              <a:t> </a:t>
            </a:r>
            <a:fld id="{81D60167-4931-47E6-BA6A-407CBD079E47}" type="slidenum">
              <a:rPr spc="65">
                <a:solidFill>
                  <a:srgbClr val="FFFFFF"/>
                </a:solidFill>
                <a:latin typeface="Arial"/>
                <a:cs typeface="Arial"/>
              </a:rPr>
              <a:pPr marL="12700">
                <a:lnSpc>
                  <a:spcPct val="100000"/>
                </a:lnSpc>
                <a:spcBef>
                  <a:spcPts val="90"/>
                </a:spcBef>
              </a:pPr>
              <a:t>9</a:t>
            </a:fld>
            <a:r>
              <a:rPr spc="65" dirty="0">
                <a:solidFill>
                  <a:srgbClr val="FFFFFF"/>
                </a:solidFill>
                <a:latin typeface="Arial"/>
                <a:cs typeface="Arial"/>
              </a:rPr>
              <a:t> </a:t>
            </a:r>
            <a:r>
              <a:rPr lang="fr-FR" spc="65" dirty="0">
                <a:solidFill>
                  <a:srgbClr val="FFFFFF"/>
                </a:solidFill>
                <a:latin typeface="Arial"/>
                <a:cs typeface="Arial"/>
              </a:rPr>
              <a:t>  </a:t>
            </a:r>
            <a:r>
              <a:rPr spc="70" dirty="0"/>
              <a:t>HEADA</a:t>
            </a:r>
            <a:r>
              <a:rPr spc="80" dirty="0"/>
              <a:t> </a:t>
            </a:r>
            <a:r>
              <a:rPr spc="20" dirty="0"/>
              <a:t>20</a:t>
            </a:r>
            <a:r>
              <a:rPr lang="fr-FR" spc="20" dirty="0"/>
              <a:t>24</a:t>
            </a:r>
            <a:endParaRPr spc="20" dirty="0"/>
          </a:p>
        </p:txBody>
      </p:sp>
      <p:sp>
        <p:nvSpPr>
          <p:cNvPr id="3" name="object 8">
            <a:extLst>
              <a:ext uri="{FF2B5EF4-FFF2-40B4-BE49-F238E27FC236}">
                <a16:creationId xmlns:a16="http://schemas.microsoft.com/office/drawing/2014/main" id="{C48127BE-F99D-CAE8-A02A-DB2A7BCC6205}"/>
              </a:ext>
            </a:extLst>
          </p:cNvPr>
          <p:cNvSpPr/>
          <p:nvPr/>
        </p:nvSpPr>
        <p:spPr>
          <a:xfrm>
            <a:off x="209355" y="845818"/>
            <a:ext cx="288290" cy="262255"/>
          </a:xfrm>
          <a:custGeom>
            <a:avLst/>
            <a:gdLst/>
            <a:ahLst/>
            <a:cxnLst/>
            <a:rect l="l" t="t" r="r" b="b"/>
            <a:pathLst>
              <a:path w="288290" h="262254">
                <a:moveTo>
                  <a:pt x="287997" y="0"/>
                </a:moveTo>
                <a:lnTo>
                  <a:pt x="0" y="0"/>
                </a:lnTo>
                <a:lnTo>
                  <a:pt x="287997" y="261823"/>
                </a:lnTo>
                <a:lnTo>
                  <a:pt x="287997" y="0"/>
                </a:lnTo>
                <a:close/>
              </a:path>
            </a:pathLst>
          </a:custGeom>
          <a:solidFill>
            <a:srgbClr val="F3C63E"/>
          </a:solidFill>
        </p:spPr>
        <p:txBody>
          <a:bodyPr wrap="square" lIns="0" tIns="0" rIns="0" bIns="0" rtlCol="0"/>
          <a:lstStyle/>
          <a:p>
            <a:endParaRPr dirty="0"/>
          </a:p>
        </p:txBody>
      </p:sp>
      <p:pic>
        <p:nvPicPr>
          <p:cNvPr id="2" name="Image 1">
            <a:extLst>
              <a:ext uri="{FF2B5EF4-FFF2-40B4-BE49-F238E27FC236}">
                <a16:creationId xmlns:a16="http://schemas.microsoft.com/office/drawing/2014/main" id="{668DDB84-E5B2-D646-6D02-A19A7BD2AB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0298" y="914991"/>
            <a:ext cx="2733706" cy="1467462"/>
          </a:xfrm>
          <a:prstGeom prst="rect">
            <a:avLst/>
          </a:prstGeom>
          <a:noFill/>
          <a:ln>
            <a:noFill/>
          </a:ln>
        </p:spPr>
      </p:pic>
      <p:pic>
        <p:nvPicPr>
          <p:cNvPr id="15" name="Image 14">
            <a:extLst>
              <a:ext uri="{FF2B5EF4-FFF2-40B4-BE49-F238E27FC236}">
                <a16:creationId xmlns:a16="http://schemas.microsoft.com/office/drawing/2014/main" id="{E041EB1D-9BB7-49FC-4371-789B1AB01A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0298" y="2481541"/>
            <a:ext cx="2733706" cy="2091972"/>
          </a:xfrm>
          <a:prstGeom prst="rect">
            <a:avLst/>
          </a:prstGeom>
        </p:spPr>
      </p:pic>
      <p:pic>
        <p:nvPicPr>
          <p:cNvPr id="17" name="Image 16">
            <a:extLst>
              <a:ext uri="{FF2B5EF4-FFF2-40B4-BE49-F238E27FC236}">
                <a16:creationId xmlns:a16="http://schemas.microsoft.com/office/drawing/2014/main" id="{CF18655F-9041-7692-60B3-8F36D0D91A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0298" y="4645521"/>
            <a:ext cx="2733706" cy="1957320"/>
          </a:xfrm>
          <a:prstGeom prst="rect">
            <a:avLst/>
          </a:prstGeom>
        </p:spPr>
      </p:pic>
    </p:spTree>
    <p:extLst>
      <p:ext uri="{BB962C8B-B14F-4D97-AF65-F5344CB8AC3E}">
        <p14:creationId xmlns:p14="http://schemas.microsoft.com/office/powerpoint/2010/main" val="2634751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138762</TotalTime>
  <Words>6121</Words>
  <Application>Microsoft Office PowerPoint</Application>
  <PresentationFormat>Personnalisé</PresentationFormat>
  <Paragraphs>299</Paragraphs>
  <Slides>26</Slides>
  <Notes>1</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26</vt:i4>
      </vt:variant>
    </vt:vector>
  </HeadingPairs>
  <TitlesOfParts>
    <vt:vector size="38" baseType="lpstr">
      <vt:lpstr>Arial</vt:lpstr>
      <vt:lpstr>Arial Black</vt:lpstr>
      <vt:lpstr>Bahnschrift SemiBold Condensed</vt:lpstr>
      <vt:lpstr>Calibri</vt:lpstr>
      <vt:lpstr>Lucida Handwriting</vt:lpstr>
      <vt:lpstr>Noto Sans Arabic SemCond</vt:lpstr>
      <vt:lpstr>TeX Gyre Adventor</vt:lpstr>
      <vt:lpstr>Times New Roman</vt:lpstr>
      <vt:lpstr>Trebuchet MS</vt:lpstr>
      <vt:lpstr>Verdana</vt:lpstr>
      <vt:lpstr>Wingdings</vt:lpstr>
      <vt:lpstr>Office Theme</vt:lpstr>
      <vt:lpstr>Présentation PowerPoint</vt:lpstr>
      <vt:lpstr>Présentation PowerPoint</vt:lpstr>
      <vt:lpstr>Présentation PowerPoint</vt:lpstr>
      <vt:lpstr>Présentation PowerPoint</vt:lpstr>
      <vt:lpstr>Présentation PowerPoint</vt:lpstr>
      <vt:lpstr>SOUTIEN AUX POPULATIONS VULNERABLES: Un Engagement de Cœur</vt:lpstr>
      <vt:lpstr>SOUTIEN AUX POPULATIONS VULNERABLES: Un Engagement de Cœur</vt:lpstr>
      <vt:lpstr>ACTIVITES COMMUNAUTAIRES: PROMOTION DE LA SANTE</vt:lpstr>
      <vt:lpstr>ACTIVITES COMMUNAUTAIRES: JOURNEE MONDIALE DU DON DE SANG</vt:lpstr>
      <vt:lpstr>ACTIVITES COMMUNAUTAIRES: EDUCATION</vt:lpstr>
      <vt:lpstr>Présentation PowerPoint</vt:lpstr>
      <vt:lpstr>Présentation PowerPoint</vt:lpstr>
      <vt:lpstr>RECHERCHE DE FINANCEMENTS: Projet DHAPP PEPFAR</vt:lpstr>
      <vt:lpstr>RECHERCHE DE FINANCEMENTS: Projet DHAPP PEPFAR</vt:lpstr>
      <vt:lpstr>RECHERCHE DE FINANCEMENTS: Projet DHAPP PEPFAR</vt:lpstr>
      <vt:lpstr>RECHERCHE DE FINANCEMENTS: Projet DHAPP PEPFAR</vt:lpstr>
      <vt:lpstr>RECHERCHE DE FINANCEMENTS: Projet CDC-GHSA CMR</vt:lpstr>
      <vt:lpstr> RECHERCHE DE FINANCEMENTS: Projet CDC-GHSA SIERRA-LEONE</vt:lpstr>
      <vt:lpstr> RECHERCHE DE FINANCEMENTS: Projet CDC-INFLUENZA</vt:lpstr>
      <vt:lpstr> RECHERCHE DE FINANCEMENTS: Projet PALUDISME</vt:lpstr>
      <vt:lpstr> RECHERCHE DE FINANCEMENTS: Projet MPOX</vt:lpstr>
      <vt:lpstr>SUCCESS STORIES</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Defo</dc:creator>
  <cp:lastModifiedBy>UBALD TAMOUFE</cp:lastModifiedBy>
  <cp:revision>321</cp:revision>
  <dcterms:created xsi:type="dcterms:W3CDTF">2022-07-31T10:14:21Z</dcterms:created>
  <dcterms:modified xsi:type="dcterms:W3CDTF">2025-01-22T12:11:01Z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2020-06-08T00:00:00Z</vt:filetime>
  </property>
  <property fmtid="{D5CDD505-2E9C-101B-9397-08002B2CF9AE}" pid="3" name="Creator">
    <vt:lpwstr>Adobe InDesign CS6 (Windows)</vt:lpwstr>
  </property>
  <property fmtid="{D5CDD505-2E9C-101B-9397-08002B2CF9AE}" pid="4" name="LastSaved">
    <vt:filetime>2022-07-31T00:00:00Z</vt:filetime>
  </property>
</Properties>
</file>